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08" r:id="rId3"/>
    <p:sldId id="316" r:id="rId4"/>
    <p:sldId id="367" r:id="rId5"/>
    <p:sldId id="366" r:id="rId6"/>
    <p:sldId id="318" r:id="rId7"/>
    <p:sldId id="326" r:id="rId8"/>
    <p:sldId id="320" r:id="rId9"/>
    <p:sldId id="327" r:id="rId10"/>
    <p:sldId id="321" r:id="rId11"/>
    <p:sldId id="322" r:id="rId12"/>
    <p:sldId id="365" r:id="rId13"/>
    <p:sldId id="360" r:id="rId14"/>
    <p:sldId id="319" r:id="rId15"/>
    <p:sldId id="323" r:id="rId16"/>
    <p:sldId id="329" r:id="rId17"/>
    <p:sldId id="324" r:id="rId18"/>
    <p:sldId id="332" r:id="rId19"/>
    <p:sldId id="330" r:id="rId20"/>
    <p:sldId id="331" r:id="rId21"/>
    <p:sldId id="363" r:id="rId22"/>
    <p:sldId id="368" r:id="rId23"/>
    <p:sldId id="361" r:id="rId24"/>
    <p:sldId id="36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9"/>
    <a:srgbClr val="C12B2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77DEA-D1C7-40D8-9F84-0AB6B01115E2}" v="105" dt="2020-07-09T02:57:06.322"/>
    <p1510:client id="{F641A586-DCE1-465B-8500-EF0F4D33AF83}" v="3" dt="2020-07-09T02:02:32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00291-C868-4BB0-ACFC-1195BBC01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CFB4DB-7D96-4DB5-915D-3DBB1FA68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F6E6A-21AC-44F5-85C5-C75C2833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4BF73-C1C9-4231-9391-B1C7934A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19216-2CA5-4CD7-8191-9D8C5D2B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6B16B-2224-4BD6-8B8F-99DE0FAD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F0B3FC-555B-4B76-ABF9-4F74A7DEF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10B19-8A01-419B-AE8C-ED293CE3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032AB-A410-4535-B22C-D2CA57F8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792B4-6A2B-4E0C-A4EC-461ABDA6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6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7E3B25-6A3B-44A4-83D1-27088D94A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8CD20F-D86A-459D-8AD9-EC04A8290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F18DD-0174-4396-9F89-C793BCD1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A75F01-36F0-4F9A-B156-D9B2D586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A7049-7C7B-43BC-970B-72D711F2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0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1D0E-8C95-4E2A-9098-58856448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FF66D-D49F-4C59-8852-FCCDC66D6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E5F17-2214-400C-AE15-13DACE370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B92CF-728A-4D53-8B05-B2808193F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670AB-E963-4681-A7B5-C02A4CEE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9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E7500-0DCA-437C-9018-14D0F5DA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3095F-410B-4A49-9CDC-E38EDB673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B87476-365B-4BF0-BC5D-4DF6AF6E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41B63C-E5D2-48C2-97DB-C89829DD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DF317-9D3F-49E4-BC76-B61FC5F5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92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1FDF8-4A41-4D85-A13D-ABD982B6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98C88-C887-42CF-A851-BEA8F0BCD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C5E771-D855-4784-AAEB-C6DA4833E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4D5A52-7200-419B-BA5F-203B0070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8BADE9-CA96-4D06-AD0D-F9B19352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991375-9CEB-492D-920B-09FB563D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3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26258-6744-4F8D-AC7E-A64F127F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A424B6-E0C8-480A-843F-3ACCD509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1C2D26-84EA-4B35-8CCB-E79B8A69A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1705E3-3504-4548-BCB8-A5CD3D90F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3FC5CD-DF18-484B-AF8E-DEA75C232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7DC983-C787-4BA9-8E29-211E72C02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CD1566-19F8-4E99-97E4-B5511483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C3F0D0-21ED-4B03-B162-F7EBF0B7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33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E2CB3-DE11-4D0D-B714-BEA4B001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859E0B-8407-41FE-B2AE-440C34A3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CB63EF-B34C-4982-81F8-57C77D960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0BB1B-90F9-49AC-9A76-48ADF7B9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69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4AD3A7-86DC-49D5-933F-A6A10C03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D7ED9B-164E-45FE-B146-139D4BF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C2C11-6CA2-4237-BF9F-3BDFD4E5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7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27036-3B2E-4535-A616-D34E679E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466D2-6712-455D-994C-38BA56EA1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F59F9D-9084-49EB-B45A-86A247E04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2A0D70-4925-4B0D-A545-52574A0A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B2D927-7598-40B7-A7BD-88D0861A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F6C5E-0045-453B-957E-43817FD5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45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7102F-8823-4FE3-8816-6D1E8CC6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70185D-E855-4E37-BA57-E45DEE4E4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0F2EB-97CC-424A-AF04-623E9BA00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71483-CF60-4404-9996-3AB3091C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8738C-A794-4340-AE74-B91DB36C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9B241-3BA4-432D-9434-435A3B04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6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95ACE6-EBC3-47A5-BD40-3B9B982B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691983-7BDD-4B2F-B2B4-F10820C26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FEDE9-99B4-4E8F-AE06-D44A48698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11F29-0BB4-4AF0-9056-A6748E4BDC1B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644CF-BC03-4745-B3D7-04E6BED8C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1B5B9E-3AF5-4A1E-9A82-0A2307F92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9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E9215BC-F4FE-1E49-B2AD-6BBD6CD1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09B39E-A348-6045-8972-F9C217BD1F9E}"/>
              </a:ext>
            </a:extLst>
          </p:cNvPr>
          <p:cNvSpPr/>
          <p:nvPr/>
        </p:nvSpPr>
        <p:spPr>
          <a:xfrm>
            <a:off x="6716485" y="5845629"/>
            <a:ext cx="5192486" cy="542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690D018-8369-EF4A-8087-C3BE858E93DF}"/>
              </a:ext>
            </a:extLst>
          </p:cNvPr>
          <p:cNvCxnSpPr>
            <a:cxnSpLocks/>
          </p:cNvCxnSpPr>
          <p:nvPr/>
        </p:nvCxnSpPr>
        <p:spPr>
          <a:xfrm flipV="1">
            <a:off x="1199213" y="5036695"/>
            <a:ext cx="2143594" cy="1304144"/>
          </a:xfrm>
          <a:prstGeom prst="line">
            <a:avLst/>
          </a:prstGeom>
          <a:ln w="2762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99D2FA-A8D0-284F-835E-8D3570C5405A}"/>
              </a:ext>
            </a:extLst>
          </p:cNvPr>
          <p:cNvSpPr txBox="1"/>
          <p:nvPr/>
        </p:nvSpPr>
        <p:spPr>
          <a:xfrm>
            <a:off x="373147" y="986983"/>
            <a:ext cx="92940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600" b="1" dirty="0"/>
              <a:t>LD(</a:t>
            </a:r>
            <a:r>
              <a:rPr kumimoji="1" lang="en-US" altLang="ko-KR" sz="6600" b="1" dirty="0" err="1"/>
              <a:t>Lectopia</a:t>
            </a:r>
            <a:r>
              <a:rPr kumimoji="1" lang="ko-KR" altLang="en-US" sz="6600" b="1" dirty="0"/>
              <a:t> </a:t>
            </a:r>
            <a:r>
              <a:rPr kumimoji="1" lang="en-US" altLang="ko-KR" sz="6600" b="1" dirty="0"/>
              <a:t>Detective)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1DCCD3-5A67-6740-BCF4-412991E6F1CC}"/>
              </a:ext>
            </a:extLst>
          </p:cNvPr>
          <p:cNvSpPr txBox="1"/>
          <p:nvPr/>
        </p:nvSpPr>
        <p:spPr>
          <a:xfrm>
            <a:off x="6716485" y="5885981"/>
            <a:ext cx="531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/>
              <a:t>김우석</a:t>
            </a:r>
            <a:r>
              <a:rPr kumimoji="1" lang="ko-KR" altLang="en-US" sz="2400" b="1" dirty="0"/>
              <a:t> </a:t>
            </a:r>
            <a:r>
              <a:rPr kumimoji="1" lang="ko-KR" altLang="en-US" sz="2400" b="1"/>
              <a:t>김주성 박원창 신제현 전경안</a:t>
            </a:r>
            <a:endParaRPr kumimoji="1" lang="en-US" altLang="ko-KR" sz="24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3E4D64-DE22-2C47-8557-2B4D8B1929CE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7E2FA0A-304B-7549-A88D-AF4885595357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AA60BAFB-22C9-DC42-8C5A-746579F3F384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6396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CC9AF9-B864-9F4B-956E-7F476B02531C}"/>
              </a:ext>
            </a:extLst>
          </p:cNvPr>
          <p:cNvGrpSpPr/>
          <p:nvPr/>
        </p:nvGrpSpPr>
        <p:grpSpPr>
          <a:xfrm>
            <a:off x="489854" y="-97749"/>
            <a:ext cx="4920251" cy="1440000"/>
            <a:chOff x="489854" y="-97749"/>
            <a:chExt cx="4920251" cy="1139542"/>
          </a:xfrm>
        </p:grpSpPr>
        <p:sp>
          <p:nvSpPr>
            <p:cNvPr id="9" name="오각형[P] 8">
              <a:extLst>
                <a:ext uri="{FF2B5EF4-FFF2-40B4-BE49-F238E27FC236}">
                  <a16:creationId xmlns:a16="http://schemas.microsoft.com/office/drawing/2014/main" id="{F2225762-090A-6C49-AC58-DB7F311B49FA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D33A7671-6F84-A84E-8DC6-130F5D54D0E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0C5B22-75E4-F44F-9E69-3617C1D0E489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376CB-EB99-3444-859F-FA2728EFDDBB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오각형[P] 13">
              <a:extLst>
                <a:ext uri="{FF2B5EF4-FFF2-40B4-BE49-F238E27FC236}">
                  <a16:creationId xmlns:a16="http://schemas.microsoft.com/office/drawing/2014/main" id="{A6CA0615-4EBF-5341-A485-CCE4778CABC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396775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세부 내용 소개</a:t>
            </a:r>
            <a:endParaRPr kumimoji="1" lang="en-US" altLang="ko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</p:spTree>
    <p:extLst>
      <p:ext uri="{BB962C8B-B14F-4D97-AF65-F5344CB8AC3E}">
        <p14:creationId xmlns:p14="http://schemas.microsoft.com/office/powerpoint/2010/main" val="25186853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264046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8ED837-B7D0-464D-B489-BABBC6ECAA51}"/>
              </a:ext>
            </a:extLst>
          </p:cNvPr>
          <p:cNvSpPr/>
          <p:nvPr/>
        </p:nvSpPr>
        <p:spPr>
          <a:xfrm>
            <a:off x="9290620" y="2214086"/>
            <a:ext cx="2427514" cy="2351147"/>
          </a:xfrm>
          <a:prstGeom prst="rect">
            <a:avLst/>
          </a:prstGeom>
          <a:solidFill>
            <a:schemeClr val="bg1"/>
          </a:solidFill>
          <a:ln w="19050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프로그램의 진행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주요 함수 설명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101E3D7-E09D-0E4D-A934-9F8B0809B370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6529673" y="3389660"/>
            <a:ext cx="276094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C2F6DE-FBF4-7B40-8973-51E4F13391A5}"/>
              </a:ext>
            </a:extLst>
          </p:cNvPr>
          <p:cNvSpPr/>
          <p:nvPr/>
        </p:nvSpPr>
        <p:spPr>
          <a:xfrm>
            <a:off x="1175657" y="4103913"/>
            <a:ext cx="4550229" cy="1175657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1F8A32-52ED-674F-A915-02D6929C57DC}"/>
              </a:ext>
            </a:extLst>
          </p:cNvPr>
          <p:cNvSpPr/>
          <p:nvPr/>
        </p:nvSpPr>
        <p:spPr>
          <a:xfrm>
            <a:off x="1186544" y="1541134"/>
            <a:ext cx="4550229" cy="998371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2A5EF-2E1B-5049-9C34-5FB4184E6D64}"/>
              </a:ext>
            </a:extLst>
          </p:cNvPr>
          <p:cNvSpPr txBox="1"/>
          <p:nvPr/>
        </p:nvSpPr>
        <p:spPr>
          <a:xfrm>
            <a:off x="1186544" y="2881829"/>
            <a:ext cx="5343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b="1" dirty="0"/>
              <a:t>세부</a:t>
            </a:r>
            <a:r>
              <a:rPr kumimoji="1" lang="ko-KR" altLang="en-US" sz="6000" b="1" dirty="0"/>
              <a:t> 내용 소개</a:t>
            </a:r>
            <a:endParaRPr kumimoji="1" lang="ko-Kore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245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1622528" y="36248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게임의 목표</a:t>
            </a:r>
            <a:endParaRPr kumimoji="1" lang="ko-Kore-KR" altLang="en-US" sz="4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D44B54-4D37-4395-AB43-93737A8BE0E0}"/>
              </a:ext>
            </a:extLst>
          </p:cNvPr>
          <p:cNvSpPr txBox="1"/>
          <p:nvPr/>
        </p:nvSpPr>
        <p:spPr>
          <a:xfrm>
            <a:off x="1241145" y="2705725"/>
            <a:ext cx="97097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400" b="1" i="1" dirty="0"/>
              <a:t>“</a:t>
            </a:r>
            <a:r>
              <a:rPr kumimoji="1" lang="ko-KR" altLang="en-US" sz="4400" b="1" i="1" dirty="0"/>
              <a:t>자신과 다른 사용자들이 가지고 있는</a:t>
            </a:r>
            <a:endParaRPr kumimoji="1" lang="en-US" altLang="ko-KR" sz="4400" b="1" i="1" dirty="0"/>
          </a:p>
          <a:p>
            <a:pPr algn="ctr"/>
            <a:r>
              <a:rPr kumimoji="1" lang="ko-KR" altLang="en-US" sz="4400" b="1" i="1" dirty="0"/>
              <a:t>단서를 통해 정답을 맞히자</a:t>
            </a:r>
            <a:r>
              <a:rPr kumimoji="1" lang="en-US" altLang="ko-KR" sz="4400" b="1" i="1" dirty="0"/>
              <a:t>＂</a:t>
            </a:r>
            <a:endParaRPr kumimoji="1" lang="en-US" altLang="ko-Kore-KR" sz="4400" b="1" i="1" dirty="0"/>
          </a:p>
        </p:txBody>
      </p:sp>
    </p:spTree>
    <p:extLst>
      <p:ext uri="{BB962C8B-B14F-4D97-AF65-F5344CB8AC3E}">
        <p14:creationId xmlns:p14="http://schemas.microsoft.com/office/powerpoint/2010/main" val="180587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앉아있는, 모니터, 목재의이(가) 표시된 사진&#10;&#10;자동 생성된 설명">
            <a:extLst>
              <a:ext uri="{FF2B5EF4-FFF2-40B4-BE49-F238E27FC236}">
                <a16:creationId xmlns:a16="http://schemas.microsoft.com/office/drawing/2014/main" id="{901B4C56-6659-4059-991A-D584C5A8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6" y="0"/>
            <a:ext cx="1037096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114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그림 3" descr="실내, 앉아있는, 모니터, 목재의이(가) 표시된 사진&#10;&#10;자동 생성된 설명">
            <a:extLst>
              <a:ext uri="{FF2B5EF4-FFF2-40B4-BE49-F238E27FC236}">
                <a16:creationId xmlns:a16="http://schemas.microsoft.com/office/drawing/2014/main" id="{C2F50004-FC90-F245-AB9F-CC9AA6C44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83" y="1054491"/>
            <a:ext cx="7232040" cy="4782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FE3E73-AA62-3D4E-8012-6CC7BCA6D9D3}"/>
              </a:ext>
            </a:extLst>
          </p:cNvPr>
          <p:cNvSpPr/>
          <p:nvPr/>
        </p:nvSpPr>
        <p:spPr>
          <a:xfrm>
            <a:off x="2472124" y="1077706"/>
            <a:ext cx="4624962" cy="1894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02FD8A-7EFF-E64C-AF16-F102C5200044}"/>
              </a:ext>
            </a:extLst>
          </p:cNvPr>
          <p:cNvCxnSpPr>
            <a:cxnSpLocks/>
            <a:stCxn id="5" idx="1"/>
            <a:endCxn id="8" idx="3"/>
          </p:cNvCxnSpPr>
          <p:nvPr/>
        </p:nvCxnSpPr>
        <p:spPr>
          <a:xfrm flipH="1">
            <a:off x="1907758" y="2024846"/>
            <a:ext cx="56436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6D453-AD2A-F646-A545-DEDAC66FE862}"/>
              </a:ext>
            </a:extLst>
          </p:cNvPr>
          <p:cNvSpPr/>
          <p:nvPr/>
        </p:nvSpPr>
        <p:spPr>
          <a:xfrm>
            <a:off x="310445" y="1450715"/>
            <a:ext cx="1597313" cy="1148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말 이동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 현재 턴 플레이어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,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주사위 굴리기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,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커맨드 입력 창</a:t>
            </a:r>
            <a:endParaRPr kumimoji="1"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B93E26-6EBA-A846-B80F-CBC7359887FF}"/>
              </a:ext>
            </a:extLst>
          </p:cNvPr>
          <p:cNvSpPr/>
          <p:nvPr/>
        </p:nvSpPr>
        <p:spPr>
          <a:xfrm>
            <a:off x="2472124" y="3037299"/>
            <a:ext cx="4624962" cy="99005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890BC8-F776-7841-9942-B5A753D8F985}"/>
              </a:ext>
            </a:extLst>
          </p:cNvPr>
          <p:cNvCxnSpPr>
            <a:cxnSpLocks/>
            <a:stCxn id="29" idx="1"/>
            <a:endCxn id="31" idx="3"/>
          </p:cNvCxnSpPr>
          <p:nvPr/>
        </p:nvCxnSpPr>
        <p:spPr>
          <a:xfrm flipH="1">
            <a:off x="1907759" y="3532329"/>
            <a:ext cx="564365" cy="971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8FEED6-8979-2E4D-9303-E02BDE196F89}"/>
              </a:ext>
            </a:extLst>
          </p:cNvPr>
          <p:cNvSpPr/>
          <p:nvPr/>
        </p:nvSpPr>
        <p:spPr>
          <a:xfrm>
            <a:off x="310446" y="3132748"/>
            <a:ext cx="1597313" cy="99351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정답에 대해 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장소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,</a:t>
            </a:r>
            <a:r>
              <a:rPr kumimoji="1" lang="ko-KR" altLang="en-US" sz="1400" b="1" dirty="0">
                <a:solidFill>
                  <a:schemeClr val="tx1"/>
                </a:solidFill>
              </a:rPr>
              <a:t>범인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,</a:t>
            </a:r>
            <a:r>
              <a:rPr kumimoji="1" lang="ko-KR" altLang="en-US" sz="1400" b="1" dirty="0">
                <a:solidFill>
                  <a:schemeClr val="tx1"/>
                </a:solidFill>
              </a:rPr>
              <a:t>흉기를 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추리하는 창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2B5137-C24F-0A4D-A03C-73D07CCAA50E}"/>
              </a:ext>
            </a:extLst>
          </p:cNvPr>
          <p:cNvSpPr/>
          <p:nvPr/>
        </p:nvSpPr>
        <p:spPr>
          <a:xfrm>
            <a:off x="2528278" y="4325314"/>
            <a:ext cx="1729522" cy="106621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83C0CEA-9DBF-204A-8849-B121D948984F}"/>
              </a:ext>
            </a:extLst>
          </p:cNvPr>
          <p:cNvCxnSpPr>
            <a:cxnSpLocks/>
            <a:stCxn id="37" idx="1"/>
            <a:endCxn id="39" idx="3"/>
          </p:cNvCxnSpPr>
          <p:nvPr/>
        </p:nvCxnSpPr>
        <p:spPr>
          <a:xfrm flipH="1">
            <a:off x="1907759" y="4858424"/>
            <a:ext cx="620519" cy="18540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0FBC69-5EA5-C14B-B91D-848BF5E39345}"/>
              </a:ext>
            </a:extLst>
          </p:cNvPr>
          <p:cNvSpPr/>
          <p:nvPr/>
        </p:nvSpPr>
        <p:spPr>
          <a:xfrm>
            <a:off x="327246" y="4601959"/>
            <a:ext cx="1580513" cy="883742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보유한 단서 중 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보여줄 단서를 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선택하는 창 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11448D-EB62-4E0B-9853-43A5DF65B46C}"/>
              </a:ext>
            </a:extLst>
          </p:cNvPr>
          <p:cNvSpPr/>
          <p:nvPr/>
        </p:nvSpPr>
        <p:spPr>
          <a:xfrm>
            <a:off x="7137527" y="1077706"/>
            <a:ext cx="2526196" cy="2949652"/>
          </a:xfrm>
          <a:prstGeom prst="rect">
            <a:avLst/>
          </a:prstGeom>
          <a:noFill/>
          <a:ln w="38100">
            <a:solidFill>
              <a:srgbClr val="EE7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1A20C4-00BC-4883-BB0E-5B76C046184C}"/>
              </a:ext>
            </a:extLst>
          </p:cNvPr>
          <p:cNvSpPr/>
          <p:nvPr/>
        </p:nvSpPr>
        <p:spPr>
          <a:xfrm>
            <a:off x="10115949" y="1085806"/>
            <a:ext cx="1597313" cy="114826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추리 내역을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기록할 수 있는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메모장 창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BB7DA7E-9F4E-4338-A1F1-6CB0D704F022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9663723" y="1659937"/>
            <a:ext cx="452226" cy="892595"/>
          </a:xfrm>
          <a:prstGeom prst="straightConnector1">
            <a:avLst/>
          </a:prstGeom>
          <a:ln w="28575">
            <a:solidFill>
              <a:srgbClr val="EE7D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4973AD7-3456-4536-9B21-58FFB26341D3}"/>
              </a:ext>
            </a:extLst>
          </p:cNvPr>
          <p:cNvSpPr/>
          <p:nvPr/>
        </p:nvSpPr>
        <p:spPr>
          <a:xfrm>
            <a:off x="7290033" y="4109055"/>
            <a:ext cx="1535185" cy="15870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242458-D610-45A1-84AF-272F37DAC929}"/>
              </a:ext>
            </a:extLst>
          </p:cNvPr>
          <p:cNvSpPr/>
          <p:nvPr/>
        </p:nvSpPr>
        <p:spPr>
          <a:xfrm>
            <a:off x="10115949" y="2715814"/>
            <a:ext cx="1597313" cy="11482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게임의 진행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내용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(Log)</a:t>
            </a:r>
            <a:r>
              <a:rPr kumimoji="1" lang="ko-KR" altLang="en-US" sz="1400" b="1" dirty="0">
                <a:solidFill>
                  <a:schemeClr val="tx1"/>
                </a:solidFill>
              </a:rPr>
              <a:t>을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표시하는 창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0B4355E-96D6-40DA-A9E5-549C9B8ECC31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8825218" y="3747970"/>
            <a:ext cx="1290731" cy="115462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DFA6954-CD48-410C-ABF9-4F8452BBA23C}"/>
              </a:ext>
            </a:extLst>
          </p:cNvPr>
          <p:cNvSpPr/>
          <p:nvPr/>
        </p:nvSpPr>
        <p:spPr>
          <a:xfrm>
            <a:off x="10115949" y="4485382"/>
            <a:ext cx="1597313" cy="114826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플레이어들의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추리 내역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(history)</a:t>
            </a:r>
            <a:r>
              <a:rPr kumimoji="1" lang="ko-KR" altLang="en-US" sz="1400" b="1" dirty="0">
                <a:solidFill>
                  <a:schemeClr val="tx1"/>
                </a:solidFill>
              </a:rPr>
              <a:t>을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표시하는 창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D7C7BC-7E63-41F0-A419-370E256C63B0}"/>
              </a:ext>
            </a:extLst>
          </p:cNvPr>
          <p:cNvSpPr/>
          <p:nvPr/>
        </p:nvSpPr>
        <p:spPr>
          <a:xfrm>
            <a:off x="5121171" y="4092672"/>
            <a:ext cx="1535185" cy="158707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A00A5E2-58C2-4C23-B43C-A0AE6E3A2C85}"/>
              </a:ext>
            </a:extLst>
          </p:cNvPr>
          <p:cNvCxnSpPr>
            <a:cxnSpLocks/>
            <a:stCxn id="65" idx="2"/>
            <a:endCxn id="63" idx="2"/>
          </p:cNvCxnSpPr>
          <p:nvPr/>
        </p:nvCxnSpPr>
        <p:spPr>
          <a:xfrm rot="5400000" flipH="1" flipV="1">
            <a:off x="8378635" y="3143772"/>
            <a:ext cx="46099" cy="5025842"/>
          </a:xfrm>
          <a:prstGeom prst="bentConnector3">
            <a:avLst>
              <a:gd name="adj1" fmla="val -1514968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86992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351A580-20E4-9342-B002-9C8FE7E6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1400444"/>
            <a:ext cx="11899900" cy="4470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B48CBF-E46F-C64F-8B4D-90A95D187FFF}"/>
              </a:ext>
            </a:extLst>
          </p:cNvPr>
          <p:cNvSpPr/>
          <p:nvPr/>
        </p:nvSpPr>
        <p:spPr>
          <a:xfrm>
            <a:off x="8383559" y="4081514"/>
            <a:ext cx="3145627" cy="646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1533-C12D-284C-97EF-F7AA0662CA55}"/>
              </a:ext>
            </a:extLst>
          </p:cNvPr>
          <p:cNvSpPr txBox="1"/>
          <p:nvPr/>
        </p:nvSpPr>
        <p:spPr>
          <a:xfrm>
            <a:off x="6096000" y="4220150"/>
            <a:ext cx="214193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ko-Kore-KR" altLang="en-US" b="1" dirty="0"/>
              <a:t>주사위를</a:t>
            </a:r>
            <a:r>
              <a:rPr kumimoji="1" lang="ko-KR" altLang="en-US" b="1" dirty="0"/>
              <a:t> 굴린다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A34D6-8EB6-4813-8BEC-86D088E41290}"/>
              </a:ext>
            </a:extLst>
          </p:cNvPr>
          <p:cNvSpPr txBox="1"/>
          <p:nvPr/>
        </p:nvSpPr>
        <p:spPr>
          <a:xfrm>
            <a:off x="5505585" y="4846686"/>
            <a:ext cx="3084742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*** </a:t>
            </a:r>
            <a:r>
              <a:rPr kumimoji="1" lang="ko-KR" altLang="en-US" b="1" dirty="0"/>
              <a:t>주사위 값 </a:t>
            </a:r>
            <a:r>
              <a:rPr kumimoji="1" lang="en-US" altLang="ko-KR" b="1" dirty="0"/>
              <a:t>***</a:t>
            </a:r>
          </a:p>
          <a:p>
            <a:r>
              <a:rPr kumimoji="1" lang="en-US" altLang="en-US" b="1" dirty="0"/>
              <a:t>1 : </a:t>
            </a:r>
            <a:r>
              <a:rPr kumimoji="1" lang="ko-KR" altLang="en-US" b="1" dirty="0"/>
              <a:t>꽝</a:t>
            </a:r>
            <a:endParaRPr kumimoji="1" lang="en-US" altLang="ko-KR" b="1" dirty="0"/>
          </a:p>
          <a:p>
            <a:r>
              <a:rPr kumimoji="1" lang="en-US" altLang="en-US" b="1" dirty="0"/>
              <a:t>2 : </a:t>
            </a:r>
            <a:r>
              <a:rPr kumimoji="1" lang="ko-KR" altLang="en-US" b="1" dirty="0"/>
              <a:t>이동</a:t>
            </a:r>
            <a:endParaRPr kumimoji="1" lang="en-US" altLang="ko-KR" b="1" dirty="0"/>
          </a:p>
          <a:p>
            <a:r>
              <a:rPr kumimoji="1" lang="en-US" altLang="en-US" b="1" dirty="0"/>
              <a:t>3 : </a:t>
            </a:r>
            <a:r>
              <a:rPr kumimoji="1" lang="ko-KR" altLang="en-US" b="1" dirty="0"/>
              <a:t>이동</a:t>
            </a:r>
            <a:endParaRPr kumimoji="1" lang="en-US" altLang="ko-KR" b="1" dirty="0"/>
          </a:p>
          <a:p>
            <a:r>
              <a:rPr kumimoji="1" lang="en-US" altLang="en-US" b="1" dirty="0"/>
              <a:t>4 : </a:t>
            </a:r>
            <a:r>
              <a:rPr kumimoji="1" lang="ko-KR" altLang="en-US" b="1" dirty="0"/>
              <a:t>이동</a:t>
            </a:r>
            <a:endParaRPr kumimoji="1" lang="en-US" altLang="ko-KR" b="1" dirty="0"/>
          </a:p>
          <a:p>
            <a:r>
              <a:rPr kumimoji="1" lang="en-US" altLang="en-US" b="1" dirty="0"/>
              <a:t>5 : </a:t>
            </a:r>
            <a:r>
              <a:rPr kumimoji="1" lang="ko-KR" altLang="en-US" b="1" dirty="0"/>
              <a:t>진실의 방</a:t>
            </a:r>
            <a:endParaRPr kumimoji="1" lang="en-US" altLang="ko-KR" b="1" dirty="0"/>
          </a:p>
          <a:p>
            <a:r>
              <a:rPr kumimoji="1" lang="en-US" altLang="en-US" b="1" dirty="0"/>
              <a:t>6 : </a:t>
            </a:r>
            <a:r>
              <a:rPr kumimoji="1" lang="ko-KR" altLang="en-US" b="1" dirty="0"/>
              <a:t>진실의 방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4321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351A580-20E4-9342-B002-9C8FE7E6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1400444"/>
            <a:ext cx="11899900" cy="4470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B48CBF-E46F-C64F-8B4D-90A95D187FFF}"/>
              </a:ext>
            </a:extLst>
          </p:cNvPr>
          <p:cNvSpPr/>
          <p:nvPr/>
        </p:nvSpPr>
        <p:spPr>
          <a:xfrm>
            <a:off x="489854" y="2167977"/>
            <a:ext cx="9222858" cy="1168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1533-C12D-284C-97EF-F7AA0662CA55}"/>
              </a:ext>
            </a:extLst>
          </p:cNvPr>
          <p:cNvSpPr txBox="1"/>
          <p:nvPr/>
        </p:nvSpPr>
        <p:spPr>
          <a:xfrm>
            <a:off x="3758268" y="3539988"/>
            <a:ext cx="3697746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2. </a:t>
            </a:r>
            <a:r>
              <a:rPr kumimoji="1" lang="ko-KR" altLang="en-US" b="1" dirty="0"/>
              <a:t>이동할 장소의 번호를 선택한다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A17F7E-C3AB-8143-A307-56BBF6A7745A}"/>
              </a:ext>
            </a:extLst>
          </p:cNvPr>
          <p:cNvSpPr/>
          <p:nvPr/>
        </p:nvSpPr>
        <p:spPr>
          <a:xfrm>
            <a:off x="625708" y="4112900"/>
            <a:ext cx="7280507" cy="1168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1A00E5-A6D3-C94F-8AA9-B983F8CD5361}"/>
              </a:ext>
            </a:extLst>
          </p:cNvPr>
          <p:cNvSpPr/>
          <p:nvPr/>
        </p:nvSpPr>
        <p:spPr>
          <a:xfrm>
            <a:off x="9065941" y="4809099"/>
            <a:ext cx="2360343" cy="6484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92C21-34D9-2143-AFDC-3C1CEF76CCE4}"/>
              </a:ext>
            </a:extLst>
          </p:cNvPr>
          <p:cNvSpPr txBox="1"/>
          <p:nvPr/>
        </p:nvSpPr>
        <p:spPr>
          <a:xfrm>
            <a:off x="8385874" y="4336353"/>
            <a:ext cx="296443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3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선택한 번호를 제출한다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9429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BAC095-8C21-8C48-9C38-8A474E1BE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23464"/>
            <a:ext cx="11709400" cy="3373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A462C-2A2D-8B45-9858-AFF07C888896}"/>
              </a:ext>
            </a:extLst>
          </p:cNvPr>
          <p:cNvSpPr txBox="1"/>
          <p:nvPr/>
        </p:nvSpPr>
        <p:spPr>
          <a:xfrm>
            <a:off x="4259765" y="1194250"/>
            <a:ext cx="462338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4.</a:t>
            </a:r>
            <a:r>
              <a:rPr kumimoji="1" lang="ko-KR" altLang="en-US" b="1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장소</a:t>
            </a:r>
            <a:r>
              <a:rPr kumimoji="1" lang="ko-KR" altLang="en-US" b="1" dirty="0"/>
              <a:t> </a:t>
            </a:r>
            <a:r>
              <a:rPr kumimoji="1"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범인</a:t>
            </a:r>
            <a:r>
              <a:rPr kumimoji="1" lang="ko-KR" altLang="en-US" b="1" dirty="0"/>
              <a:t> </a:t>
            </a:r>
            <a:r>
              <a:rPr kumimoji="1" lang="ko-KR" altLang="en-US" b="1" dirty="0">
                <a:solidFill>
                  <a:srgbClr val="92D050"/>
                </a:solidFill>
              </a:rPr>
              <a:t>흉기 </a:t>
            </a:r>
            <a:r>
              <a:rPr kumimoji="1" lang="ko-KR" altLang="en-US" b="1" dirty="0"/>
              <a:t>순서로 추리를 시작한다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BAB6A3-9FDF-9D4E-B7EF-885CB4643060}"/>
              </a:ext>
            </a:extLst>
          </p:cNvPr>
          <p:cNvSpPr/>
          <p:nvPr/>
        </p:nvSpPr>
        <p:spPr>
          <a:xfrm>
            <a:off x="473526" y="1990279"/>
            <a:ext cx="7572478" cy="736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EA91AF-0CB2-2D4E-8B5E-FE17ADBF651E}"/>
              </a:ext>
            </a:extLst>
          </p:cNvPr>
          <p:cNvSpPr/>
          <p:nvPr/>
        </p:nvSpPr>
        <p:spPr>
          <a:xfrm>
            <a:off x="473526" y="2839698"/>
            <a:ext cx="7572478" cy="73640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8BC968-07EC-7243-91B8-C18162D0FE49}"/>
              </a:ext>
            </a:extLst>
          </p:cNvPr>
          <p:cNvSpPr/>
          <p:nvPr/>
        </p:nvSpPr>
        <p:spPr>
          <a:xfrm>
            <a:off x="447908" y="3666414"/>
            <a:ext cx="8743356" cy="7803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1B20CBB-44AF-FB45-8ABB-46D2569E208E}"/>
              </a:ext>
            </a:extLst>
          </p:cNvPr>
          <p:cNvCxnSpPr/>
          <p:nvPr/>
        </p:nvCxnSpPr>
        <p:spPr>
          <a:xfrm flipV="1">
            <a:off x="4828478" y="1438507"/>
            <a:ext cx="0" cy="551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CCF983-E04C-0E4B-8BEA-CE3C4950007D}"/>
              </a:ext>
            </a:extLst>
          </p:cNvPr>
          <p:cNvCxnSpPr>
            <a:cxnSpLocks/>
          </p:cNvCxnSpPr>
          <p:nvPr/>
        </p:nvCxnSpPr>
        <p:spPr>
          <a:xfrm flipV="1">
            <a:off x="5406388" y="1454233"/>
            <a:ext cx="0" cy="138546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6C993BB-8A31-8F46-9557-A2692A552F91}"/>
              </a:ext>
            </a:extLst>
          </p:cNvPr>
          <p:cNvCxnSpPr>
            <a:cxnSpLocks/>
          </p:cNvCxnSpPr>
          <p:nvPr/>
        </p:nvCxnSpPr>
        <p:spPr>
          <a:xfrm flipV="1">
            <a:off x="5937930" y="1454233"/>
            <a:ext cx="0" cy="221218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1ADF99-3CF3-4631-8E5D-97B628E7AFAA}"/>
              </a:ext>
            </a:extLst>
          </p:cNvPr>
          <p:cNvSpPr/>
          <p:nvPr/>
        </p:nvSpPr>
        <p:spPr>
          <a:xfrm>
            <a:off x="9823507" y="2771862"/>
            <a:ext cx="1811053" cy="657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FC9BB62-C9BF-4C18-9DD0-95C3070535C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0729033" y="3429000"/>
            <a:ext cx="1" cy="20279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DC4311-41C0-48CC-8810-B06EC21963F9}"/>
              </a:ext>
            </a:extLst>
          </p:cNvPr>
          <p:cNvSpPr txBox="1"/>
          <p:nvPr/>
        </p:nvSpPr>
        <p:spPr>
          <a:xfrm>
            <a:off x="9074869" y="5493593"/>
            <a:ext cx="276229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5.</a:t>
            </a:r>
            <a:r>
              <a:rPr kumimoji="1" lang="ko-KR" altLang="en-US" b="1" dirty="0"/>
              <a:t> 추리 내용을 제출한다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62212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FE056C8-0D50-E84D-AF5B-BF38EE1D4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57" y="1337896"/>
            <a:ext cx="7886700" cy="434471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283038-F3A1-2845-B1C5-2E88CFA4B239}"/>
              </a:ext>
            </a:extLst>
          </p:cNvPr>
          <p:cNvSpPr/>
          <p:nvPr/>
        </p:nvSpPr>
        <p:spPr>
          <a:xfrm>
            <a:off x="4863391" y="1283432"/>
            <a:ext cx="4113342" cy="3578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450B5-C681-A44D-8DFE-BD451D18BD88}"/>
              </a:ext>
            </a:extLst>
          </p:cNvPr>
          <p:cNvSpPr txBox="1"/>
          <p:nvPr/>
        </p:nvSpPr>
        <p:spPr>
          <a:xfrm>
            <a:off x="207947" y="2995100"/>
            <a:ext cx="384041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6.</a:t>
            </a:r>
            <a:r>
              <a:rPr kumimoji="1" lang="ko-KR" altLang="en-US" b="1" dirty="0"/>
              <a:t> 추리 내역이 </a:t>
            </a:r>
            <a:r>
              <a:rPr kumimoji="1" lang="en-US" altLang="ko-KR" b="1" dirty="0"/>
              <a:t>history</a:t>
            </a:r>
            <a:r>
              <a:rPr kumimoji="1" lang="ko-KR" altLang="en-US" b="1" dirty="0"/>
              <a:t>에 출력된다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26DA12-441A-F444-A78A-52D3A0351F28}"/>
              </a:ext>
            </a:extLst>
          </p:cNvPr>
          <p:cNvCxnSpPr>
            <a:cxnSpLocks/>
          </p:cNvCxnSpPr>
          <p:nvPr/>
        </p:nvCxnSpPr>
        <p:spPr>
          <a:xfrm flipH="1">
            <a:off x="4048357" y="3179766"/>
            <a:ext cx="8150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68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C23997A-AA27-6B42-B37F-E06C9E3E8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37" y="1247645"/>
            <a:ext cx="6380046" cy="39007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541748-AB32-8641-B4B3-9B40E5359CE0}"/>
              </a:ext>
            </a:extLst>
          </p:cNvPr>
          <p:cNvSpPr/>
          <p:nvPr/>
        </p:nvSpPr>
        <p:spPr>
          <a:xfrm>
            <a:off x="5586761" y="1628080"/>
            <a:ext cx="5307980" cy="3066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AB3C41C-5D56-7D41-A13F-BE061EF849E0}"/>
              </a:ext>
            </a:extLst>
          </p:cNvPr>
          <p:cNvCxnSpPr>
            <a:cxnSpLocks/>
          </p:cNvCxnSpPr>
          <p:nvPr/>
        </p:nvCxnSpPr>
        <p:spPr>
          <a:xfrm flipH="1">
            <a:off x="4514695" y="3144644"/>
            <a:ext cx="10720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C674A4-DCFC-2048-8CBB-89D31A63916D}"/>
              </a:ext>
            </a:extLst>
          </p:cNvPr>
          <p:cNvSpPr txBox="1"/>
          <p:nvPr/>
        </p:nvSpPr>
        <p:spPr>
          <a:xfrm>
            <a:off x="470738" y="2319456"/>
            <a:ext cx="4043957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7.</a:t>
            </a:r>
            <a:r>
              <a:rPr kumimoji="1" lang="ko-KR" altLang="en-US" b="1" dirty="0"/>
              <a:t>  </a:t>
            </a:r>
            <a:r>
              <a:rPr kumimoji="1" lang="en-US" altLang="ko-KR" b="1" dirty="0"/>
              <a:t>“</a:t>
            </a:r>
            <a:r>
              <a:rPr kumimoji="1" lang="en-US" altLang="ko-Kore-KR" b="1" dirty="0"/>
              <a:t>4</a:t>
            </a:r>
            <a:r>
              <a:rPr kumimoji="1" lang="ko-KR" altLang="en-US" b="1" dirty="0"/>
              <a:t>번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에서 추리를 한 플레이어가 아닌 </a:t>
            </a:r>
            <a:r>
              <a:rPr kumimoji="1" lang="ko-KR" altLang="en-US" b="1" dirty="0">
                <a:solidFill>
                  <a:srgbClr val="FF0000"/>
                </a:solidFill>
              </a:rPr>
              <a:t>플레이어들 </a:t>
            </a:r>
            <a:r>
              <a:rPr kumimoji="1" lang="ko-KR" altLang="en-US" b="1" dirty="0"/>
              <a:t>중 </a:t>
            </a:r>
            <a:r>
              <a:rPr kumimoji="1" lang="ko-KR" altLang="en-US" b="1" dirty="0">
                <a:solidFill>
                  <a:srgbClr val="FF0000"/>
                </a:solidFill>
              </a:rPr>
              <a:t>추리에 대한 정보와 같은 단서</a:t>
            </a:r>
            <a:r>
              <a:rPr kumimoji="1" lang="ko-KR" altLang="en-US" b="1" dirty="0"/>
              <a:t>를 보유한  플레이어는 자신이 보여 줄 단서를 선택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1881D-9047-0C46-99E4-DA3199017943}"/>
              </a:ext>
            </a:extLst>
          </p:cNvPr>
          <p:cNvSpPr txBox="1"/>
          <p:nvPr/>
        </p:nvSpPr>
        <p:spPr>
          <a:xfrm>
            <a:off x="489854" y="5180779"/>
            <a:ext cx="7855292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</a:t>
            </a:r>
            <a:r>
              <a:rPr kumimoji="1" lang="en-US" altLang="ko-Kore-KR" b="1" dirty="0" err="1"/>
              <a:t>RestRoom</a:t>
            </a:r>
            <a:r>
              <a:rPr kumimoji="1" lang="en-US" altLang="ko-Kore-KR" b="1" dirty="0"/>
              <a:t> </a:t>
            </a:r>
            <a:r>
              <a:rPr kumimoji="1" lang="ko-KR" altLang="en-US" b="1" dirty="0"/>
              <a:t>에서 </a:t>
            </a:r>
            <a:r>
              <a:rPr kumimoji="1" lang="en-US" altLang="ko-KR" b="1" dirty="0" err="1"/>
              <a:t>JH_Shin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이 </a:t>
            </a:r>
            <a:r>
              <a:rPr kumimoji="1" lang="en-US" altLang="ko-KR" b="1" dirty="0"/>
              <a:t>Cable </a:t>
            </a:r>
            <a:r>
              <a:rPr kumimoji="1" lang="ko-KR" altLang="en-US" b="1" dirty="0"/>
              <a:t>로 살인을 했다</a:t>
            </a:r>
            <a:r>
              <a:rPr kumimoji="1" lang="en-US" altLang="ko-KR" b="1" dirty="0"/>
              <a:t>.”</a:t>
            </a:r>
            <a:r>
              <a:rPr kumimoji="1" lang="ko-KR" altLang="en-US" b="1" dirty="0"/>
              <a:t> 라는 추리가 온다면 </a:t>
            </a:r>
            <a:endParaRPr kumimoji="1" lang="en-US" altLang="ko-KR" b="1" dirty="0"/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b="1" dirty="0" err="1"/>
              <a:t>RestRoom</a:t>
            </a:r>
            <a:r>
              <a:rPr kumimoji="1" lang="en-US" altLang="ko-KR" b="1" dirty="0"/>
              <a:t>/</a:t>
            </a:r>
            <a:r>
              <a:rPr kumimoji="1" lang="en-US" altLang="ko-KR" b="1" dirty="0" err="1"/>
              <a:t>JH_Shin</a:t>
            </a:r>
            <a:r>
              <a:rPr kumimoji="1" lang="en-US" altLang="ko-KR" b="1" dirty="0"/>
              <a:t>/Cable </a:t>
            </a:r>
            <a:r>
              <a:rPr kumimoji="1" lang="ko-KR" altLang="en-US" b="1" dirty="0"/>
              <a:t>중 하나를 선택한다</a:t>
            </a:r>
            <a:r>
              <a:rPr kumimoji="1"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264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CC9AF9-B864-9F4B-956E-7F476B02531C}"/>
              </a:ext>
            </a:extLst>
          </p:cNvPr>
          <p:cNvGrpSpPr/>
          <p:nvPr/>
        </p:nvGrpSpPr>
        <p:grpSpPr>
          <a:xfrm>
            <a:off x="489854" y="-97749"/>
            <a:ext cx="4920251" cy="1440000"/>
            <a:chOff x="489854" y="-97749"/>
            <a:chExt cx="4920251" cy="1139542"/>
          </a:xfrm>
        </p:grpSpPr>
        <p:sp>
          <p:nvSpPr>
            <p:cNvPr id="9" name="오각형[P] 8">
              <a:extLst>
                <a:ext uri="{FF2B5EF4-FFF2-40B4-BE49-F238E27FC236}">
                  <a16:creationId xmlns:a16="http://schemas.microsoft.com/office/drawing/2014/main" id="{F2225762-090A-6C49-AC58-DB7F311B49FA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D33A7671-6F84-A84E-8DC6-130F5D54D0E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0C5B22-75E4-F44F-9E69-3617C1D0E489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376CB-EB99-3444-859F-FA2728EFDDBB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오각형[P] 13">
              <a:extLst>
                <a:ext uri="{FF2B5EF4-FFF2-40B4-BE49-F238E27FC236}">
                  <a16:creationId xmlns:a16="http://schemas.microsoft.com/office/drawing/2014/main" id="{A6CA0615-4EBF-5341-A485-CCE4778CABC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264046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소개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세부 내용</a:t>
            </a:r>
            <a:endParaRPr kumimoji="1" lang="en-US" altLang="ko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</p:spTree>
    <p:extLst>
      <p:ext uri="{BB962C8B-B14F-4D97-AF65-F5344CB8AC3E}">
        <p14:creationId xmlns:p14="http://schemas.microsoft.com/office/powerpoint/2010/main" val="269372346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" name="그림 9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3F08681E-0833-814D-A68C-B7DFA4BCE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43" y="1127709"/>
            <a:ext cx="6817741" cy="46985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9AE42E-25CD-844D-B530-C9C9122A0EFF}"/>
              </a:ext>
            </a:extLst>
          </p:cNvPr>
          <p:cNvSpPr/>
          <p:nvPr/>
        </p:nvSpPr>
        <p:spPr>
          <a:xfrm>
            <a:off x="5150839" y="1306234"/>
            <a:ext cx="3825893" cy="3555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7C1AAA-8EE5-9541-86E7-80080223C341}"/>
              </a:ext>
            </a:extLst>
          </p:cNvPr>
          <p:cNvSpPr txBox="1"/>
          <p:nvPr/>
        </p:nvSpPr>
        <p:spPr>
          <a:xfrm>
            <a:off x="173895" y="2699202"/>
            <a:ext cx="456407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8.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7</a:t>
            </a:r>
            <a:r>
              <a:rPr kumimoji="1" lang="ko-KR" altLang="en-US" b="1" dirty="0"/>
              <a:t>번까지의 진행 상황이 </a:t>
            </a:r>
            <a:r>
              <a:rPr kumimoji="1" lang="en-US" altLang="ko-KR" b="1" dirty="0"/>
              <a:t>log</a:t>
            </a:r>
            <a:r>
              <a:rPr kumimoji="1" lang="ko-KR" altLang="en-US" b="1" dirty="0"/>
              <a:t>에 출력된다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20105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1219597" y="-8569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주요 함수 설명</a:t>
            </a:r>
            <a:endParaRPr kumimoji="1" lang="ko-Kore-KR" altLang="en-US" sz="4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37E7E6-D5AA-45F1-BE86-2591D0716995}"/>
              </a:ext>
            </a:extLst>
          </p:cNvPr>
          <p:cNvSpPr txBox="1"/>
          <p:nvPr/>
        </p:nvSpPr>
        <p:spPr>
          <a:xfrm>
            <a:off x="489854" y="2744116"/>
            <a:ext cx="1128304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/>
              <a:t>roll_and_go</a:t>
            </a:r>
            <a:r>
              <a:rPr lang="en-US" altLang="ko-KR" sz="4000" dirty="0"/>
              <a:t>()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 err="1"/>
              <a:t>주사위값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선택값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위치값을</a:t>
            </a:r>
            <a:r>
              <a:rPr lang="ko-KR" altLang="en-US" sz="2000" dirty="0"/>
              <a:t> 패킷에 설정한 뒤 서버에 전송하는 함수</a:t>
            </a:r>
            <a:endParaRPr lang="en-US" altLang="ko-KR" sz="2000" dirty="0"/>
          </a:p>
          <a:p>
            <a:pPr algn="ctr"/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2A5DC-9C0F-4FD5-8575-CB56645F30E9}"/>
              </a:ext>
            </a:extLst>
          </p:cNvPr>
          <p:cNvSpPr txBox="1"/>
          <p:nvPr/>
        </p:nvSpPr>
        <p:spPr>
          <a:xfrm>
            <a:off x="489854" y="4364204"/>
            <a:ext cx="11283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/>
              <a:t>game_infer</a:t>
            </a:r>
            <a:r>
              <a:rPr lang="en-US" altLang="ko-KR" sz="4000" dirty="0"/>
              <a:t>()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추리정보를 서버로 보내고 단서 송수신 과정을 처리하는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3E11D-B088-48F2-B2D4-3317483D3C77}"/>
              </a:ext>
            </a:extLst>
          </p:cNvPr>
          <p:cNvSpPr txBox="1"/>
          <p:nvPr/>
        </p:nvSpPr>
        <p:spPr>
          <a:xfrm>
            <a:off x="419100" y="1096420"/>
            <a:ext cx="112830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/>
              <a:t>game_init</a:t>
            </a:r>
            <a:r>
              <a:rPr lang="en-US" altLang="ko-KR" sz="4000" dirty="0"/>
              <a:t>()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게임을 초기화 하는 함수</a:t>
            </a:r>
            <a:endParaRPr lang="en-US" altLang="ko-KR" sz="2000" dirty="0"/>
          </a:p>
          <a:p>
            <a:pPr algn="ctr"/>
            <a:r>
              <a:rPr lang="en-US" altLang="ko-KR" sz="2000" dirty="0"/>
              <a:t>(</a:t>
            </a:r>
            <a:r>
              <a:rPr lang="ko-KR" altLang="en-US" sz="2000" dirty="0"/>
              <a:t>서버에서 관리하는 플레이어 </a:t>
            </a:r>
            <a:r>
              <a:rPr lang="en-US" altLang="ko-KR" sz="2000" dirty="0"/>
              <a:t>4</a:t>
            </a:r>
            <a:r>
              <a:rPr lang="ko-KR" altLang="en-US" sz="2000" dirty="0"/>
              <a:t>명의 패킷을 동적 할당한 후</a:t>
            </a:r>
            <a:r>
              <a:rPr lang="en-US" altLang="ko-KR" sz="2000" dirty="0"/>
              <a:t>, </a:t>
            </a:r>
            <a:r>
              <a:rPr lang="ko-KR" altLang="en-US" sz="2000" dirty="0"/>
              <a:t>초기화하여 각각 전송함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5638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1747630" y="-8569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사용 패킷</a:t>
            </a:r>
            <a:endParaRPr kumimoji="1" lang="ko-Kore-KR" altLang="en-US" sz="4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D224D87-826A-4FBA-9568-A288248AA96A}"/>
              </a:ext>
            </a:extLst>
          </p:cNvPr>
          <p:cNvGrpSpPr/>
          <p:nvPr/>
        </p:nvGrpSpPr>
        <p:grpSpPr>
          <a:xfrm>
            <a:off x="222487" y="1897206"/>
            <a:ext cx="11813608" cy="3384185"/>
            <a:chOff x="222487" y="1997874"/>
            <a:chExt cx="11813608" cy="33841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AB869B-D32E-46E7-BCDD-EC0CA671DBAB}"/>
                </a:ext>
              </a:extLst>
            </p:cNvPr>
            <p:cNvSpPr/>
            <p:nvPr/>
          </p:nvSpPr>
          <p:spPr>
            <a:xfrm>
              <a:off x="1063557" y="2774512"/>
              <a:ext cx="841070" cy="88374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Padding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D71B81-BDB3-4C63-A0EE-8AA7DD8FE9A4}"/>
                </a:ext>
              </a:extLst>
            </p:cNvPr>
            <p:cNvSpPr/>
            <p:nvPr/>
          </p:nvSpPr>
          <p:spPr>
            <a:xfrm>
              <a:off x="1892724" y="2774512"/>
              <a:ext cx="841070" cy="883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A6BF4D0-40A7-4CBB-B277-3459A4AC1FCF}"/>
                </a:ext>
              </a:extLst>
            </p:cNvPr>
            <p:cNvSpPr/>
            <p:nvPr/>
          </p:nvSpPr>
          <p:spPr>
            <a:xfrm>
              <a:off x="2733794" y="2774512"/>
              <a:ext cx="841070" cy="883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AB567DC-6321-43CD-9B93-48A92FB9136E}"/>
                </a:ext>
              </a:extLst>
            </p:cNvPr>
            <p:cNvSpPr/>
            <p:nvPr/>
          </p:nvSpPr>
          <p:spPr>
            <a:xfrm>
              <a:off x="3554572" y="2774512"/>
              <a:ext cx="841070" cy="883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622FC16-0231-4018-B0A4-A147D48BD619}"/>
                </a:ext>
              </a:extLst>
            </p:cNvPr>
            <p:cNvSpPr/>
            <p:nvPr/>
          </p:nvSpPr>
          <p:spPr>
            <a:xfrm>
              <a:off x="4375350" y="2780657"/>
              <a:ext cx="841070" cy="883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5DFDCF8-2ECA-4D5D-B43F-0CA3997C7C94}"/>
                </a:ext>
              </a:extLst>
            </p:cNvPr>
            <p:cNvSpPr/>
            <p:nvPr/>
          </p:nvSpPr>
          <p:spPr>
            <a:xfrm>
              <a:off x="5216420" y="2780657"/>
              <a:ext cx="841070" cy="883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26020EF-A483-44AC-8042-57EDC257F096}"/>
                </a:ext>
              </a:extLst>
            </p:cNvPr>
            <p:cNvSpPr/>
            <p:nvPr/>
          </p:nvSpPr>
          <p:spPr>
            <a:xfrm>
              <a:off x="6057490" y="2780657"/>
              <a:ext cx="841070" cy="883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8F2F82-3EED-4581-9883-AA7193D97778}"/>
                </a:ext>
              </a:extLst>
            </p:cNvPr>
            <p:cNvSpPr/>
            <p:nvPr/>
          </p:nvSpPr>
          <p:spPr>
            <a:xfrm>
              <a:off x="6886887" y="2780657"/>
              <a:ext cx="841070" cy="883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5BBEDF-71E0-4EF6-A35F-9A9C44809ED8}"/>
                </a:ext>
              </a:extLst>
            </p:cNvPr>
            <p:cNvSpPr/>
            <p:nvPr/>
          </p:nvSpPr>
          <p:spPr>
            <a:xfrm>
              <a:off x="7725437" y="2780657"/>
              <a:ext cx="841070" cy="88374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Padding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FD2020E-9A9E-46EE-8B18-BA3CD67B9A8C}"/>
                </a:ext>
              </a:extLst>
            </p:cNvPr>
            <p:cNvSpPr/>
            <p:nvPr/>
          </p:nvSpPr>
          <p:spPr>
            <a:xfrm>
              <a:off x="8563987" y="2780657"/>
              <a:ext cx="841070" cy="883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382A294-D90B-45DE-AF99-A4EEFAADB84C}"/>
                </a:ext>
              </a:extLst>
            </p:cNvPr>
            <p:cNvSpPr/>
            <p:nvPr/>
          </p:nvSpPr>
          <p:spPr>
            <a:xfrm>
              <a:off x="9400098" y="2780657"/>
              <a:ext cx="841070" cy="883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2133591-FB24-401B-95BE-1723111281F1}"/>
                </a:ext>
              </a:extLst>
            </p:cNvPr>
            <p:cNvSpPr/>
            <p:nvPr/>
          </p:nvSpPr>
          <p:spPr>
            <a:xfrm>
              <a:off x="10236209" y="2780657"/>
              <a:ext cx="841070" cy="883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375C60B-D1DF-481B-B535-561D185BC2C0}"/>
                </a:ext>
              </a:extLst>
            </p:cNvPr>
            <p:cNvSpPr/>
            <p:nvPr/>
          </p:nvSpPr>
          <p:spPr>
            <a:xfrm>
              <a:off x="11072320" y="2774512"/>
              <a:ext cx="841070" cy="88374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Padding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80FDD9-2577-4A84-9FF5-2D2E82804124}"/>
                </a:ext>
              </a:extLst>
            </p:cNvPr>
            <p:cNvSpPr/>
            <p:nvPr/>
          </p:nvSpPr>
          <p:spPr>
            <a:xfrm>
              <a:off x="222487" y="2774512"/>
              <a:ext cx="841070" cy="883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A1CFDA6-59E1-4A90-92F0-E69BA5E220E3}"/>
                </a:ext>
              </a:extLst>
            </p:cNvPr>
            <p:cNvCxnSpPr>
              <a:cxnSpLocks/>
            </p:cNvCxnSpPr>
            <p:nvPr/>
          </p:nvCxnSpPr>
          <p:spPr>
            <a:xfrm>
              <a:off x="475242" y="2774512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0D3AE2A-7AA6-44AE-9CCF-00A91BFE18B1}"/>
                </a:ext>
              </a:extLst>
            </p:cNvPr>
            <p:cNvCxnSpPr/>
            <p:nvPr/>
          </p:nvCxnSpPr>
          <p:spPr>
            <a:xfrm>
              <a:off x="644420" y="2767521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4067D86-0532-44B7-94EB-D41A56B97327}"/>
                </a:ext>
              </a:extLst>
            </p:cNvPr>
            <p:cNvCxnSpPr/>
            <p:nvPr/>
          </p:nvCxnSpPr>
          <p:spPr>
            <a:xfrm>
              <a:off x="763264" y="2768919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7E449DD-94CE-4970-B669-0C8887512F2D}"/>
                </a:ext>
              </a:extLst>
            </p:cNvPr>
            <p:cNvCxnSpPr/>
            <p:nvPr/>
          </p:nvCxnSpPr>
          <p:spPr>
            <a:xfrm flipV="1">
              <a:off x="1062785" y="2459372"/>
              <a:ext cx="0" cy="31653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C9D6924-AADF-43FC-9BC3-8F2E8AEFFCD7}"/>
                </a:ext>
              </a:extLst>
            </p:cNvPr>
            <p:cNvCxnSpPr/>
            <p:nvPr/>
          </p:nvCxnSpPr>
          <p:spPr>
            <a:xfrm flipV="1">
              <a:off x="228259" y="2459372"/>
              <a:ext cx="0" cy="31653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9A5EED-B9B9-43B0-BC7E-1E83F61DA206}"/>
                </a:ext>
              </a:extLst>
            </p:cNvPr>
            <p:cNvSpPr txBox="1"/>
            <p:nvPr/>
          </p:nvSpPr>
          <p:spPr>
            <a:xfrm>
              <a:off x="352347" y="2432975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info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FA4BD7C0-1F3E-4142-B231-2038F350BF33}"/>
                </a:ext>
              </a:extLst>
            </p:cNvPr>
            <p:cNvCxnSpPr>
              <a:cxnSpLocks/>
            </p:cNvCxnSpPr>
            <p:nvPr/>
          </p:nvCxnSpPr>
          <p:spPr>
            <a:xfrm>
              <a:off x="566031" y="3666564"/>
              <a:ext cx="0" cy="1383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D0FF5B-1ADF-4BBC-84D5-BE0065420D62}"/>
                </a:ext>
              </a:extLst>
            </p:cNvPr>
            <p:cNvSpPr txBox="1"/>
            <p:nvPr/>
          </p:nvSpPr>
          <p:spPr>
            <a:xfrm>
              <a:off x="414353" y="5074282"/>
              <a:ext cx="1505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턴플레이어</a:t>
              </a:r>
              <a:r>
                <a:rPr lang="en-US" altLang="ko-KR" sz="1400" dirty="0"/>
                <a:t>(2bit)</a:t>
              </a:r>
              <a:endParaRPr lang="ko-KR" altLang="en-US" dirty="0"/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B08F0226-903D-4BBE-AA16-5AA60BDDBAEE}"/>
                </a:ext>
              </a:extLst>
            </p:cNvPr>
            <p:cNvCxnSpPr>
              <a:cxnSpLocks/>
            </p:cNvCxnSpPr>
            <p:nvPr/>
          </p:nvCxnSpPr>
          <p:spPr>
            <a:xfrm>
              <a:off x="703143" y="3642874"/>
              <a:ext cx="0" cy="1054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6E6F68-05BF-40F3-817B-96CC976039E9}"/>
                </a:ext>
              </a:extLst>
            </p:cNvPr>
            <p:cNvSpPr txBox="1"/>
            <p:nvPr/>
          </p:nvSpPr>
          <p:spPr>
            <a:xfrm>
              <a:off x="567521" y="4732170"/>
              <a:ext cx="1388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대기 유무</a:t>
              </a:r>
              <a:r>
                <a:rPr lang="en-US" altLang="ko-KR" sz="1400" dirty="0"/>
                <a:t>(1bit)</a:t>
              </a:r>
              <a:endParaRPr lang="ko-KR" altLang="en-US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71C49313-321D-49C9-B6C1-1B98E1F1EBB9}"/>
                </a:ext>
              </a:extLst>
            </p:cNvPr>
            <p:cNvCxnSpPr/>
            <p:nvPr/>
          </p:nvCxnSpPr>
          <p:spPr>
            <a:xfrm>
              <a:off x="882108" y="2761928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23E67D53-0D4F-4EC1-9C03-37DA8ECD74B2}"/>
                </a:ext>
              </a:extLst>
            </p:cNvPr>
            <p:cNvCxnSpPr>
              <a:cxnSpLocks/>
            </p:cNvCxnSpPr>
            <p:nvPr/>
          </p:nvCxnSpPr>
          <p:spPr>
            <a:xfrm>
              <a:off x="830242" y="3666564"/>
              <a:ext cx="0" cy="813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426DB7-B7A8-4A4B-ACDA-856D195EFA9D}"/>
                </a:ext>
              </a:extLst>
            </p:cNvPr>
            <p:cNvSpPr txBox="1"/>
            <p:nvPr/>
          </p:nvSpPr>
          <p:spPr>
            <a:xfrm>
              <a:off x="769780" y="4437815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단계</a:t>
              </a:r>
              <a:r>
                <a:rPr lang="en-US" altLang="ko-KR" sz="1400" dirty="0"/>
                <a:t>(1bit)</a:t>
              </a:r>
              <a:endParaRPr lang="ko-KR" altLang="en-US" dirty="0"/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C0CB29B1-8EDD-4CFF-9DC5-D11A16DD7A0D}"/>
                </a:ext>
              </a:extLst>
            </p:cNvPr>
            <p:cNvCxnSpPr>
              <a:cxnSpLocks/>
            </p:cNvCxnSpPr>
            <p:nvPr/>
          </p:nvCxnSpPr>
          <p:spPr>
            <a:xfrm>
              <a:off x="982642" y="3659573"/>
              <a:ext cx="0" cy="510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6EC549A-0A85-4CEA-B10C-F97AFDE588D6}"/>
                </a:ext>
              </a:extLst>
            </p:cNvPr>
            <p:cNvSpPr txBox="1"/>
            <p:nvPr/>
          </p:nvSpPr>
          <p:spPr>
            <a:xfrm>
              <a:off x="880710" y="4142898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식별번호</a:t>
              </a:r>
              <a:r>
                <a:rPr lang="en-US" altLang="ko-KR" sz="1400" dirty="0"/>
                <a:t>(2bit)</a:t>
              </a:r>
              <a:endParaRPr lang="ko-KR" altLang="en-US" sz="1400" dirty="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9D94455-1354-442D-A90F-E8A3F5E79AC0}"/>
                </a:ext>
              </a:extLst>
            </p:cNvPr>
            <p:cNvCxnSpPr/>
            <p:nvPr/>
          </p:nvCxnSpPr>
          <p:spPr>
            <a:xfrm flipV="1">
              <a:off x="1892724" y="2462168"/>
              <a:ext cx="0" cy="31653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BE15F1C2-2B9B-451C-B35D-3652E825B00B}"/>
                </a:ext>
              </a:extLst>
            </p:cNvPr>
            <p:cNvCxnSpPr/>
            <p:nvPr/>
          </p:nvCxnSpPr>
          <p:spPr>
            <a:xfrm flipV="1">
              <a:off x="3555144" y="2446788"/>
              <a:ext cx="0" cy="31653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2B74EFD3-17BB-4DE5-A3E4-06AF7321F024}"/>
                </a:ext>
              </a:extLst>
            </p:cNvPr>
            <p:cNvCxnSpPr>
              <a:cxnSpLocks/>
            </p:cNvCxnSpPr>
            <p:nvPr/>
          </p:nvCxnSpPr>
          <p:spPr>
            <a:xfrm>
              <a:off x="2313259" y="2782822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9CF39C7-0BEA-413B-BC55-2A6A4AAC1EC5}"/>
                </a:ext>
              </a:extLst>
            </p:cNvPr>
            <p:cNvCxnSpPr>
              <a:cxnSpLocks/>
            </p:cNvCxnSpPr>
            <p:nvPr/>
          </p:nvCxnSpPr>
          <p:spPr>
            <a:xfrm>
              <a:off x="3135449" y="2767521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369F65E-3016-44A8-BE2B-6A516B5A0A1A}"/>
                </a:ext>
              </a:extLst>
            </p:cNvPr>
            <p:cNvSpPr txBox="1"/>
            <p:nvPr/>
          </p:nvSpPr>
          <p:spPr>
            <a:xfrm>
              <a:off x="2231752" y="2392596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position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F767659-30FD-4D54-890A-0A75BF7EE460}"/>
                </a:ext>
              </a:extLst>
            </p:cNvPr>
            <p:cNvSpPr txBox="1"/>
            <p:nvPr/>
          </p:nvSpPr>
          <p:spPr>
            <a:xfrm>
              <a:off x="1882325" y="2993860"/>
              <a:ext cx="458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P1</a:t>
              </a:r>
            </a:p>
            <a:p>
              <a:pPr algn="ctr"/>
              <a:r>
                <a:rPr lang="en-US" altLang="ko-KR" sz="1200" dirty="0"/>
                <a:t>x y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5148ED-4700-4352-9CF0-97BA22C62C6A}"/>
                </a:ext>
              </a:extLst>
            </p:cNvPr>
            <p:cNvSpPr txBox="1"/>
            <p:nvPr/>
          </p:nvSpPr>
          <p:spPr>
            <a:xfrm>
              <a:off x="2302859" y="2986842"/>
              <a:ext cx="458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P2</a:t>
              </a:r>
            </a:p>
            <a:p>
              <a:pPr algn="ctr"/>
              <a:r>
                <a:rPr lang="en-US" altLang="ko-KR" sz="1200" dirty="0"/>
                <a:t>x y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973EDE-46FC-4B27-9DDD-763831118804}"/>
                </a:ext>
              </a:extLst>
            </p:cNvPr>
            <p:cNvSpPr txBox="1"/>
            <p:nvPr/>
          </p:nvSpPr>
          <p:spPr>
            <a:xfrm>
              <a:off x="2701091" y="2972224"/>
              <a:ext cx="458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P3</a:t>
              </a:r>
            </a:p>
            <a:p>
              <a:pPr algn="ctr"/>
              <a:r>
                <a:rPr lang="en-US" altLang="ko-KR" sz="1200" dirty="0"/>
                <a:t>x y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AE7E668-B543-4B07-ACEF-F22336829E25}"/>
                </a:ext>
              </a:extLst>
            </p:cNvPr>
            <p:cNvSpPr txBox="1"/>
            <p:nvPr/>
          </p:nvSpPr>
          <p:spPr>
            <a:xfrm>
              <a:off x="3138889" y="2979957"/>
              <a:ext cx="458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P4</a:t>
              </a:r>
            </a:p>
            <a:p>
              <a:pPr algn="ctr"/>
              <a:r>
                <a:rPr lang="en-US" altLang="ko-KR" sz="1200" dirty="0"/>
                <a:t>x y</a:t>
              </a:r>
              <a:endParaRPr lang="ko-KR" altLang="en-US" sz="1200" dirty="0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482F1B-7C91-4293-9710-2FC730B2837E}"/>
                </a:ext>
              </a:extLst>
            </p:cNvPr>
            <p:cNvCxnSpPr/>
            <p:nvPr/>
          </p:nvCxnSpPr>
          <p:spPr>
            <a:xfrm flipV="1">
              <a:off x="6885099" y="2449753"/>
              <a:ext cx="0" cy="31653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6B74393-6A5E-4822-9A7B-1BD45FF10CE5}"/>
                </a:ext>
              </a:extLst>
            </p:cNvPr>
            <p:cNvSpPr txBox="1"/>
            <p:nvPr/>
          </p:nvSpPr>
          <p:spPr>
            <a:xfrm>
              <a:off x="4860953" y="2399587"/>
              <a:ext cx="731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cards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C5D3C5D-A766-4217-B31E-29B483DA4A3C}"/>
                </a:ext>
              </a:extLst>
            </p:cNvPr>
            <p:cNvCxnSpPr>
              <a:cxnSpLocks/>
            </p:cNvCxnSpPr>
            <p:nvPr/>
          </p:nvCxnSpPr>
          <p:spPr>
            <a:xfrm>
              <a:off x="7152879" y="2782822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F0AD48E-71D1-446A-9AF0-E0708279620E}"/>
                </a:ext>
              </a:extLst>
            </p:cNvPr>
            <p:cNvCxnSpPr>
              <a:cxnSpLocks/>
            </p:cNvCxnSpPr>
            <p:nvPr/>
          </p:nvCxnSpPr>
          <p:spPr>
            <a:xfrm>
              <a:off x="7438105" y="2774512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21C7FB07-68D9-45E4-9C17-969E8D85F4D5}"/>
                </a:ext>
              </a:extLst>
            </p:cNvPr>
            <p:cNvCxnSpPr>
              <a:cxnSpLocks/>
            </p:cNvCxnSpPr>
            <p:nvPr/>
          </p:nvCxnSpPr>
          <p:spPr>
            <a:xfrm>
              <a:off x="7247820" y="3666564"/>
              <a:ext cx="0" cy="813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72D056CB-66DB-4DC4-B32A-95BF9BFE4660}"/>
                </a:ext>
              </a:extLst>
            </p:cNvPr>
            <p:cNvCxnSpPr>
              <a:cxnSpLocks/>
            </p:cNvCxnSpPr>
            <p:nvPr/>
          </p:nvCxnSpPr>
          <p:spPr>
            <a:xfrm>
              <a:off x="7551222" y="3659573"/>
              <a:ext cx="0" cy="510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1CF4B52-CE6B-4335-8132-081FA400E77B}"/>
                </a:ext>
              </a:extLst>
            </p:cNvPr>
            <p:cNvSpPr txBox="1"/>
            <p:nvPr/>
          </p:nvSpPr>
          <p:spPr>
            <a:xfrm>
              <a:off x="7060647" y="4496219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주사위값</a:t>
              </a:r>
              <a:r>
                <a:rPr lang="en-US" altLang="ko-KR" sz="1400" dirty="0"/>
                <a:t>(3bit)</a:t>
              </a:r>
              <a:endParaRPr lang="ko-KR" alt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5DCFFBA-1257-4FDA-8622-530B4FDE1106}"/>
                </a:ext>
              </a:extLst>
            </p:cNvPr>
            <p:cNvSpPr txBox="1"/>
            <p:nvPr/>
          </p:nvSpPr>
          <p:spPr>
            <a:xfrm>
              <a:off x="7385929" y="4171883"/>
              <a:ext cx="1146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선택값</a:t>
              </a:r>
              <a:r>
                <a:rPr lang="en-US" altLang="ko-KR" sz="1400" dirty="0"/>
                <a:t>(3bit)</a:t>
              </a:r>
              <a:endParaRPr lang="ko-KR" altLang="en-US" sz="1400" dirty="0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3552002-846E-486F-A62F-96DBCD2BA9B5}"/>
                </a:ext>
              </a:extLst>
            </p:cNvPr>
            <p:cNvCxnSpPr/>
            <p:nvPr/>
          </p:nvCxnSpPr>
          <p:spPr>
            <a:xfrm flipV="1">
              <a:off x="7723649" y="2457895"/>
              <a:ext cx="0" cy="31653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F216E2F-EB93-4252-AF0D-4BA342AFF4BB}"/>
                </a:ext>
              </a:extLst>
            </p:cNvPr>
            <p:cNvSpPr txBox="1"/>
            <p:nvPr/>
          </p:nvSpPr>
          <p:spPr>
            <a:xfrm>
              <a:off x="7008881" y="2410243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dice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3BDFD414-D077-470D-9083-9C46143CF818}"/>
                </a:ext>
              </a:extLst>
            </p:cNvPr>
            <p:cNvCxnSpPr>
              <a:cxnSpLocks/>
            </p:cNvCxnSpPr>
            <p:nvPr/>
          </p:nvCxnSpPr>
          <p:spPr>
            <a:xfrm>
              <a:off x="9199793" y="2774512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FEC9A52-4BDB-4EA7-9A31-6FB404DF6FC3}"/>
                </a:ext>
              </a:extLst>
            </p:cNvPr>
            <p:cNvCxnSpPr>
              <a:cxnSpLocks/>
            </p:cNvCxnSpPr>
            <p:nvPr/>
          </p:nvCxnSpPr>
          <p:spPr>
            <a:xfrm>
              <a:off x="9710362" y="2782822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C9151C9-B34E-4CE1-805C-3CD184D229E8}"/>
                </a:ext>
              </a:extLst>
            </p:cNvPr>
            <p:cNvCxnSpPr>
              <a:cxnSpLocks/>
            </p:cNvCxnSpPr>
            <p:nvPr/>
          </p:nvCxnSpPr>
          <p:spPr>
            <a:xfrm>
              <a:off x="8957910" y="3668609"/>
              <a:ext cx="0" cy="1054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D3BDBDF3-9E24-4264-8A4B-6236D52FDA2D}"/>
                </a:ext>
              </a:extLst>
            </p:cNvPr>
            <p:cNvCxnSpPr>
              <a:cxnSpLocks/>
            </p:cNvCxnSpPr>
            <p:nvPr/>
          </p:nvCxnSpPr>
          <p:spPr>
            <a:xfrm>
              <a:off x="9479292" y="3666564"/>
              <a:ext cx="0" cy="813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C80BD337-DDC8-46A4-B726-A35DBDBB3CD4}"/>
                </a:ext>
              </a:extLst>
            </p:cNvPr>
            <p:cNvCxnSpPr>
              <a:cxnSpLocks/>
            </p:cNvCxnSpPr>
            <p:nvPr/>
          </p:nvCxnSpPr>
          <p:spPr>
            <a:xfrm>
              <a:off x="9975640" y="3685308"/>
              <a:ext cx="0" cy="510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86D83C1-C9F7-42E7-9A22-8CDAF0FA94A1}"/>
                </a:ext>
              </a:extLst>
            </p:cNvPr>
            <p:cNvCxnSpPr/>
            <p:nvPr/>
          </p:nvCxnSpPr>
          <p:spPr>
            <a:xfrm flipV="1">
              <a:off x="8563987" y="2466284"/>
              <a:ext cx="0" cy="31653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4EB9CA6-570E-46FE-8D01-982D9E7753CA}"/>
                </a:ext>
              </a:extLst>
            </p:cNvPr>
            <p:cNvCxnSpPr/>
            <p:nvPr/>
          </p:nvCxnSpPr>
          <p:spPr>
            <a:xfrm flipV="1">
              <a:off x="10236209" y="2445390"/>
              <a:ext cx="0" cy="31653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39E86C8-C350-4B5B-BCA4-2157C135FE30}"/>
                </a:ext>
              </a:extLst>
            </p:cNvPr>
            <p:cNvCxnSpPr/>
            <p:nvPr/>
          </p:nvCxnSpPr>
          <p:spPr>
            <a:xfrm flipV="1">
              <a:off x="11072320" y="2452381"/>
              <a:ext cx="0" cy="31653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9D17C7A-8804-46D2-A0C3-02077763D440}"/>
                </a:ext>
              </a:extLst>
            </p:cNvPr>
            <p:cNvSpPr txBox="1"/>
            <p:nvPr/>
          </p:nvSpPr>
          <p:spPr>
            <a:xfrm>
              <a:off x="9105369" y="239958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infer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BDD4D9E-F53E-4515-9876-9D43717EE5DD}"/>
                </a:ext>
              </a:extLst>
            </p:cNvPr>
            <p:cNvCxnSpPr>
              <a:cxnSpLocks/>
            </p:cNvCxnSpPr>
            <p:nvPr/>
          </p:nvCxnSpPr>
          <p:spPr>
            <a:xfrm>
              <a:off x="8721620" y="2777831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3D2179B-28A5-41F9-B0C9-CA54BD7F06DB}"/>
                </a:ext>
              </a:extLst>
            </p:cNvPr>
            <p:cNvSpPr txBox="1"/>
            <p:nvPr/>
          </p:nvSpPr>
          <p:spPr>
            <a:xfrm>
              <a:off x="10337640" y="2416701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clue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8E97AB-3749-443C-A059-9FB6211BBD01}"/>
                </a:ext>
              </a:extLst>
            </p:cNvPr>
            <p:cNvSpPr/>
            <p:nvPr/>
          </p:nvSpPr>
          <p:spPr>
            <a:xfrm>
              <a:off x="8580766" y="2795484"/>
              <a:ext cx="135930" cy="85577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0322F17-B816-47CD-8DDD-85614ABE68AC}"/>
                </a:ext>
              </a:extLst>
            </p:cNvPr>
            <p:cNvSpPr/>
            <p:nvPr/>
          </p:nvSpPr>
          <p:spPr>
            <a:xfrm>
              <a:off x="6903833" y="2789784"/>
              <a:ext cx="244122" cy="85577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6AE6073-6221-4329-B0AC-98F1FA1636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50329" y="2784788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4809C72-D3A1-4619-A18B-1550673C4927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831" y="2785529"/>
              <a:ext cx="0" cy="88374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0A1CB284-327E-486A-B590-9407EB2F921F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370" y="3658254"/>
              <a:ext cx="0" cy="813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C2DA1A3C-FBA9-40C8-912B-B881CF520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539" y="3659573"/>
              <a:ext cx="0" cy="510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8DE6DF0-A2A5-4079-BC1A-030890856698}"/>
                </a:ext>
              </a:extLst>
            </p:cNvPr>
            <p:cNvSpPr txBox="1"/>
            <p:nvPr/>
          </p:nvSpPr>
          <p:spPr>
            <a:xfrm>
              <a:off x="8816290" y="4766505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현장</a:t>
              </a:r>
              <a:r>
                <a:rPr lang="en-US" altLang="ko-KR" sz="1400" dirty="0"/>
                <a:t>(5bit)</a:t>
              </a:r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92A803C-E745-492B-B59F-F4C5C6A141B7}"/>
                </a:ext>
              </a:extLst>
            </p:cNvPr>
            <p:cNvSpPr txBox="1"/>
            <p:nvPr/>
          </p:nvSpPr>
          <p:spPr>
            <a:xfrm>
              <a:off x="9337167" y="4496219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범인</a:t>
              </a:r>
              <a:r>
                <a:rPr lang="en-US" altLang="ko-KR" sz="1400" dirty="0"/>
                <a:t>(5bit)</a:t>
              </a:r>
              <a:endParaRPr lang="ko-KR" altLang="en-US" sz="14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C6A792D-16DF-4BF3-A824-E20C940CE0C0}"/>
                </a:ext>
              </a:extLst>
            </p:cNvPr>
            <p:cNvSpPr txBox="1"/>
            <p:nvPr/>
          </p:nvSpPr>
          <p:spPr>
            <a:xfrm>
              <a:off x="9488839" y="4159394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흉기</a:t>
              </a:r>
              <a:r>
                <a:rPr lang="en-US" altLang="ko-KR" sz="1400" dirty="0"/>
                <a:t>(5bit)</a:t>
              </a:r>
              <a:endParaRPr lang="ko-KR" altLang="en-US" sz="14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543DDF1-D5D3-4031-9DEF-6C5764C1A02B}"/>
                </a:ext>
              </a:extLst>
            </p:cNvPr>
            <p:cNvSpPr txBox="1"/>
            <p:nvPr/>
          </p:nvSpPr>
          <p:spPr>
            <a:xfrm>
              <a:off x="10304098" y="4493914"/>
              <a:ext cx="16834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단서를 제출한</a:t>
              </a:r>
              <a:endParaRPr lang="en-US" altLang="ko-KR" sz="1400" dirty="0"/>
            </a:p>
            <a:p>
              <a:r>
                <a:rPr lang="ko-KR" altLang="en-US" sz="1400" dirty="0"/>
                <a:t>플레이어 식별번호</a:t>
              </a:r>
              <a:endParaRPr lang="en-US" altLang="ko-KR" sz="1400" dirty="0"/>
            </a:p>
            <a:p>
              <a:r>
                <a:rPr lang="en-US" altLang="ko-KR" sz="1400" dirty="0"/>
                <a:t>(2bit)</a:t>
              </a:r>
              <a:endParaRPr lang="ko-KR" altLang="en-US" sz="14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FCCA57D-F637-4AA8-BA59-F59930AF010E}"/>
                </a:ext>
              </a:extLst>
            </p:cNvPr>
            <p:cNvSpPr txBox="1"/>
            <p:nvPr/>
          </p:nvSpPr>
          <p:spPr>
            <a:xfrm>
              <a:off x="10647573" y="4204479"/>
              <a:ext cx="1388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단서 카드</a:t>
              </a:r>
              <a:r>
                <a:rPr lang="en-US" altLang="ko-KR" sz="1400" dirty="0"/>
                <a:t>(5bit)</a:t>
              </a:r>
              <a:endParaRPr lang="ko-KR" altLang="en-US" sz="140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7744A25-B04C-4A7A-BD90-64293CE831B2}"/>
                </a:ext>
              </a:extLst>
            </p:cNvPr>
            <p:cNvSpPr txBox="1"/>
            <p:nvPr/>
          </p:nvSpPr>
          <p:spPr>
            <a:xfrm>
              <a:off x="347667" y="1997874"/>
              <a:ext cx="630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char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CC7C327-7914-4175-BF38-EE6091EE1547}"/>
                </a:ext>
              </a:extLst>
            </p:cNvPr>
            <p:cNvSpPr txBox="1"/>
            <p:nvPr/>
          </p:nvSpPr>
          <p:spPr>
            <a:xfrm>
              <a:off x="2400553" y="1997874"/>
              <a:ext cx="812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short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781B9BA-B0F8-437A-82AA-46DCECBB6DAB}"/>
                </a:ext>
              </a:extLst>
            </p:cNvPr>
            <p:cNvSpPr txBox="1"/>
            <p:nvPr/>
          </p:nvSpPr>
          <p:spPr>
            <a:xfrm>
              <a:off x="4838837" y="1997874"/>
              <a:ext cx="99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char[4]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6085742-F5B5-46C7-8D7F-E74760FA5272}"/>
                </a:ext>
              </a:extLst>
            </p:cNvPr>
            <p:cNvSpPr txBox="1"/>
            <p:nvPr/>
          </p:nvSpPr>
          <p:spPr>
            <a:xfrm>
              <a:off x="7014771" y="1997874"/>
              <a:ext cx="99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char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85BC1A6-56FA-405F-9E40-2138EAB32B4B}"/>
                </a:ext>
              </a:extLst>
            </p:cNvPr>
            <p:cNvSpPr txBox="1"/>
            <p:nvPr/>
          </p:nvSpPr>
          <p:spPr>
            <a:xfrm>
              <a:off x="9079242" y="1997874"/>
              <a:ext cx="99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short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F889EBA-64D5-49F6-BDCB-6DD44A91F677}"/>
                </a:ext>
              </a:extLst>
            </p:cNvPr>
            <p:cNvSpPr txBox="1"/>
            <p:nvPr/>
          </p:nvSpPr>
          <p:spPr>
            <a:xfrm>
              <a:off x="10321061" y="1997874"/>
              <a:ext cx="99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char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40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CC9AF9-B864-9F4B-956E-7F476B02531C}"/>
              </a:ext>
            </a:extLst>
          </p:cNvPr>
          <p:cNvGrpSpPr/>
          <p:nvPr/>
        </p:nvGrpSpPr>
        <p:grpSpPr>
          <a:xfrm>
            <a:off x="489854" y="-97749"/>
            <a:ext cx="4920251" cy="1440000"/>
            <a:chOff x="489854" y="-97749"/>
            <a:chExt cx="4920251" cy="1139542"/>
          </a:xfrm>
        </p:grpSpPr>
        <p:sp>
          <p:nvSpPr>
            <p:cNvPr id="9" name="오각형[P] 8">
              <a:extLst>
                <a:ext uri="{FF2B5EF4-FFF2-40B4-BE49-F238E27FC236}">
                  <a16:creationId xmlns:a16="http://schemas.microsoft.com/office/drawing/2014/main" id="{F2225762-090A-6C49-AC58-DB7F311B49FA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D33A7671-6F84-A84E-8DC6-130F5D54D0E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0C5B22-75E4-F44F-9E69-3617C1D0E489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376CB-EB99-3444-859F-FA2728EFDDBB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오각형[P] 13">
              <a:extLst>
                <a:ext uri="{FF2B5EF4-FFF2-40B4-BE49-F238E27FC236}">
                  <a16:creationId xmlns:a16="http://schemas.microsoft.com/office/drawing/2014/main" id="{A6CA0615-4EBF-5341-A485-CCE4778CABC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396775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세부 내용 소개</a:t>
            </a:r>
            <a:endParaRPr kumimoji="1" lang="en-US" altLang="ko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</p:spTree>
    <p:extLst>
      <p:ext uri="{BB962C8B-B14F-4D97-AF65-F5344CB8AC3E}">
        <p14:creationId xmlns:p14="http://schemas.microsoft.com/office/powerpoint/2010/main" val="290392678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3533340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>
                <a:solidFill>
                  <a:schemeClr val="bg2">
                    <a:lumMod val="75000"/>
                  </a:schemeClr>
                </a:solidFill>
              </a:rPr>
              <a:t>개요</a:t>
            </a:r>
            <a:endParaRPr kumimoji="1" lang="en-US" altLang="ko-Kore-KR" sz="4400" b="1" dirty="0">
              <a:solidFill>
                <a:schemeClr val="bg2">
                  <a:lumMod val="75000"/>
                </a:schemeClr>
              </a:solidFill>
            </a:endParaRPr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6000" b="1" dirty="0"/>
              <a:t>시연 영상</a:t>
            </a:r>
            <a:endParaRPr kumimoji="1" lang="en-US" altLang="ko-Kore-KR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02A5EF-2E1B-5049-9C34-5FB4184E6D64}"/>
              </a:ext>
            </a:extLst>
          </p:cNvPr>
          <p:cNvSpPr txBox="1"/>
          <p:nvPr/>
        </p:nvSpPr>
        <p:spPr>
          <a:xfrm>
            <a:off x="1442352" y="2888812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>
                <a:solidFill>
                  <a:schemeClr val="bg2">
                    <a:lumMod val="75000"/>
                  </a:schemeClr>
                </a:solidFill>
              </a:rPr>
              <a:t>세부</a:t>
            </a:r>
            <a:r>
              <a:rPr kumimoji="1" lang="ko-KR" altLang="en-US" sz="4400" b="1" dirty="0">
                <a:solidFill>
                  <a:schemeClr val="bg2">
                    <a:lumMod val="75000"/>
                  </a:schemeClr>
                </a:solidFill>
              </a:rPr>
              <a:t> 내용 소개</a:t>
            </a:r>
            <a:endParaRPr kumimoji="1" lang="ko-Kore-KR" altLang="en-US" sz="4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9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264046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>
                <a:solidFill>
                  <a:schemeClr val="bg2">
                    <a:lumMod val="75000"/>
                  </a:schemeClr>
                </a:solidFill>
              </a:rPr>
              <a:t>세부 내용</a:t>
            </a:r>
            <a:endParaRPr kumimoji="1" lang="en-US" altLang="ko-KR" sz="4400" b="1" dirty="0">
              <a:solidFill>
                <a:schemeClr val="bg2">
                  <a:lumMod val="75000"/>
                </a:schemeClr>
              </a:solidFill>
            </a:endParaRPr>
          </a:p>
          <a:p>
            <a:endParaRPr kumimoji="1" lang="en-US" altLang="ko-Kore-KR" sz="44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kumimoji="1" lang="ko-KR" altLang="en-US" sz="4400" b="1" dirty="0">
                <a:solidFill>
                  <a:schemeClr val="bg2">
                    <a:lumMod val="75000"/>
                  </a:schemeClr>
                </a:solidFill>
              </a:rPr>
              <a:t>시연 영상</a:t>
            </a:r>
            <a:endParaRPr kumimoji="1" lang="en-US" altLang="ko-Kore-KR" sz="4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8ED837-B7D0-464D-B489-BABBC6ECAA51}"/>
              </a:ext>
            </a:extLst>
          </p:cNvPr>
          <p:cNvSpPr/>
          <p:nvPr/>
        </p:nvSpPr>
        <p:spPr>
          <a:xfrm>
            <a:off x="7173687" y="1578595"/>
            <a:ext cx="2427514" cy="2351147"/>
          </a:xfrm>
          <a:prstGeom prst="rect">
            <a:avLst/>
          </a:prstGeom>
          <a:solidFill>
            <a:schemeClr val="bg1"/>
          </a:solidFill>
          <a:ln w="19050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프로젝트 개요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 err="1">
                <a:solidFill>
                  <a:sysClr val="windowText" lastClr="000000"/>
                </a:solidFill>
              </a:rPr>
              <a:t>클루란</a:t>
            </a:r>
            <a:r>
              <a:rPr kumimoji="1" lang="en-US" altLang="ko-KR" b="1">
                <a:solidFill>
                  <a:sysClr val="windowText" lastClr="000000"/>
                </a:solidFill>
              </a:rPr>
              <a:t>?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주제 선정 이유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프로젝트 진행 순서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101E3D7-E09D-0E4D-A934-9F8B0809B37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258435" y="1931759"/>
            <a:ext cx="3915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E4DC60E-07C7-9D4B-BBCA-FC79E391DEDC}"/>
              </a:ext>
            </a:extLst>
          </p:cNvPr>
          <p:cNvSpPr txBox="1"/>
          <p:nvPr/>
        </p:nvSpPr>
        <p:spPr>
          <a:xfrm>
            <a:off x="1534886" y="142392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b="1" dirty="0"/>
              <a:t>소개</a:t>
            </a:r>
            <a:endParaRPr kumimoji="1" lang="ko-Kore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535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개요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B0EED6B-1B05-0948-B4DC-D0FBC1481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26" y="1448216"/>
            <a:ext cx="5566288" cy="3961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67BAD-E50F-D144-8A48-2BDCAC9F1C61}"/>
              </a:ext>
            </a:extLst>
          </p:cNvPr>
          <p:cNvSpPr txBox="1"/>
          <p:nvPr/>
        </p:nvSpPr>
        <p:spPr>
          <a:xfrm>
            <a:off x="1968529" y="5454576"/>
            <a:ext cx="277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인용 추리 게임 </a:t>
            </a:r>
            <a:r>
              <a:rPr kumimoji="1" lang="en-US" altLang="ko-KR" dirty="0"/>
              <a:t>CLUE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BD9088-019A-0E4B-A733-B627D36D4100}"/>
              </a:ext>
            </a:extLst>
          </p:cNvPr>
          <p:cNvSpPr/>
          <p:nvPr/>
        </p:nvSpPr>
        <p:spPr>
          <a:xfrm>
            <a:off x="6888192" y="1575512"/>
            <a:ext cx="4647687" cy="3706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주제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ko-KR" altLang="en-US" b="1" dirty="0" err="1">
                <a:solidFill>
                  <a:schemeClr val="tx1"/>
                </a:solidFill>
              </a:rPr>
              <a:t>클루</a:t>
            </a:r>
            <a:r>
              <a:rPr kumimoji="1" lang="en-US" altLang="ko-KR" b="1" dirty="0">
                <a:solidFill>
                  <a:schemeClr val="tx1"/>
                </a:solidFill>
              </a:rPr>
              <a:t>(Clue) </a:t>
            </a:r>
            <a:r>
              <a:rPr kumimoji="1" lang="ko-KR" altLang="en-US" b="1" dirty="0">
                <a:solidFill>
                  <a:schemeClr val="tx1"/>
                </a:solidFill>
              </a:rPr>
              <a:t>보드게임 프로그램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en-US" b="1" dirty="0">
              <a:solidFill>
                <a:schemeClr val="tx1"/>
              </a:solidFill>
            </a:endParaRPr>
          </a:p>
          <a:p>
            <a:endParaRPr kumimoji="1" lang="en-US" alt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사용 언어 </a:t>
            </a:r>
            <a:r>
              <a:rPr kumimoji="1" lang="en-US" altLang="ko-KR" b="1" dirty="0">
                <a:solidFill>
                  <a:schemeClr val="tx1"/>
                </a:solidFill>
              </a:rPr>
              <a:t>: C  </a:t>
            </a: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    (</a:t>
            </a:r>
            <a:r>
              <a:rPr kumimoji="1" lang="ko-KR" altLang="en-US" b="1" dirty="0">
                <a:solidFill>
                  <a:schemeClr val="tx1"/>
                </a:solidFill>
              </a:rPr>
              <a:t>그래픽 라이브러리 </a:t>
            </a:r>
            <a:r>
              <a:rPr kumimoji="1" lang="en-US" altLang="ko-KR" b="1" dirty="0">
                <a:solidFill>
                  <a:schemeClr val="tx1"/>
                </a:solidFill>
              </a:rPr>
              <a:t>: </a:t>
            </a:r>
            <a:r>
              <a:rPr kumimoji="1" lang="en-US" altLang="ko-KR" b="1" dirty="0" err="1">
                <a:solidFill>
                  <a:schemeClr val="tx1"/>
                </a:solidFill>
              </a:rPr>
              <a:t>ncurses</a:t>
            </a:r>
            <a:r>
              <a:rPr kumimoji="1" lang="en-US" altLang="ko-KR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2668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1099002" y="-20968"/>
            <a:ext cx="37064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 err="1"/>
              <a:t>클루</a:t>
            </a:r>
            <a:r>
              <a:rPr kumimoji="1" lang="en-US" altLang="ko-KR" sz="4400" b="1" dirty="0"/>
              <a:t>(Clue)</a:t>
            </a:r>
            <a:r>
              <a:rPr kumimoji="1" lang="ko-KR" altLang="en-US" sz="4400" b="1" dirty="0"/>
              <a:t>란</a:t>
            </a:r>
            <a:r>
              <a:rPr kumimoji="1" lang="en-US" altLang="ko-KR" sz="4400" b="1" dirty="0"/>
              <a:t>?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A67BAD-E50F-D144-8A48-2BDCAC9F1C61}"/>
              </a:ext>
            </a:extLst>
          </p:cNvPr>
          <p:cNvSpPr txBox="1"/>
          <p:nvPr/>
        </p:nvSpPr>
        <p:spPr>
          <a:xfrm>
            <a:off x="1968529" y="5454576"/>
            <a:ext cx="277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인용 추리 게임 </a:t>
            </a:r>
            <a:r>
              <a:rPr kumimoji="1" lang="en-US" altLang="ko-KR" dirty="0"/>
              <a:t>CLUE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BD9088-019A-0E4B-A733-B627D36D4100}"/>
              </a:ext>
            </a:extLst>
          </p:cNvPr>
          <p:cNvSpPr/>
          <p:nvPr/>
        </p:nvSpPr>
        <p:spPr>
          <a:xfrm>
            <a:off x="6602966" y="1342248"/>
            <a:ext cx="5099180" cy="40264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대저택 안에서 벌어진 살인사건의 용의자를 추리하는 게임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각 플레이어는 탐정이 되어 살인사건의 용의자</a:t>
            </a:r>
            <a:r>
              <a:rPr kumimoji="1" lang="en-US" altLang="ko-KR" b="1" dirty="0">
                <a:solidFill>
                  <a:schemeClr val="tx1"/>
                </a:solidFill>
              </a:rPr>
              <a:t>, </a:t>
            </a:r>
            <a:r>
              <a:rPr kumimoji="1" lang="ko-KR" altLang="en-US" b="1" dirty="0">
                <a:solidFill>
                  <a:schemeClr val="tx1"/>
                </a:solidFill>
              </a:rPr>
              <a:t>살인 흉기</a:t>
            </a:r>
            <a:r>
              <a:rPr kumimoji="1" lang="en-US" altLang="ko-KR" b="1" dirty="0">
                <a:solidFill>
                  <a:schemeClr val="tx1"/>
                </a:solidFill>
              </a:rPr>
              <a:t>, </a:t>
            </a:r>
            <a:r>
              <a:rPr kumimoji="1" lang="ko-KR" altLang="en-US" b="1" dirty="0">
                <a:solidFill>
                  <a:schemeClr val="tx1"/>
                </a:solidFill>
              </a:rPr>
              <a:t>살인 장소를 맞혀야 함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게임 시작 전 정답에 해당하는 카드를 선택하고</a:t>
            </a:r>
            <a:r>
              <a:rPr kumimoji="1" lang="en-US" altLang="ko-KR" b="1" dirty="0">
                <a:solidFill>
                  <a:schemeClr val="tx1"/>
                </a:solidFill>
              </a:rPr>
              <a:t>, </a:t>
            </a:r>
            <a:r>
              <a:rPr kumimoji="1" lang="ko-KR" altLang="en-US" b="1" dirty="0">
                <a:solidFill>
                  <a:schemeClr val="tx1"/>
                </a:solidFill>
              </a:rPr>
              <a:t>나머지 카드를 플레이어들에게 분배함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플레이어들은 이 카드들을 가지고 답을 좁혀 나감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 descr="다채로운, 사진, 덮여있는, 많은이(가) 표시된 사진&#10;&#10;자동 생성된 설명">
            <a:extLst>
              <a:ext uri="{FF2B5EF4-FFF2-40B4-BE49-F238E27FC236}">
                <a16:creationId xmlns:a16="http://schemas.microsoft.com/office/drawing/2014/main" id="{BB20F545-38D9-4C00-9F18-D60038A7C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0" y="1342249"/>
            <a:ext cx="6044268" cy="402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077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1553328" y="-8570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선정 이유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5" name="그림 4" descr="방, 테이블, 시계이(가) 표시된 사진&#10;&#10;자동 생성된 설명">
            <a:extLst>
              <a:ext uri="{FF2B5EF4-FFF2-40B4-BE49-F238E27FC236}">
                <a16:creationId xmlns:a16="http://schemas.microsoft.com/office/drawing/2014/main" id="{5DD56589-5E75-A844-ABBC-A7688F831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4" y="1496397"/>
            <a:ext cx="5196115" cy="3897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CEAD05-B811-EC4C-89B1-1252F42BCFE3}"/>
              </a:ext>
            </a:extLst>
          </p:cNvPr>
          <p:cNvSpPr/>
          <p:nvPr/>
        </p:nvSpPr>
        <p:spPr>
          <a:xfrm>
            <a:off x="6284890" y="1496397"/>
            <a:ext cx="5058023" cy="3706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리눅스 시스템 및 네트워크 프로그래밍 활용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 err="1">
                <a:solidFill>
                  <a:schemeClr val="tx1"/>
                </a:solidFill>
              </a:rPr>
              <a:t>클루</a:t>
            </a:r>
            <a:r>
              <a:rPr kumimoji="1" lang="en-US" altLang="ko-KR" b="1" dirty="0">
                <a:solidFill>
                  <a:schemeClr val="tx1"/>
                </a:solidFill>
              </a:rPr>
              <a:t>(Clue) </a:t>
            </a:r>
            <a:r>
              <a:rPr kumimoji="1" lang="ko-KR" altLang="en-US" b="1" dirty="0">
                <a:solidFill>
                  <a:schemeClr val="tx1"/>
                </a:solidFill>
              </a:rPr>
              <a:t>보드 게임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    - </a:t>
            </a:r>
            <a:r>
              <a:rPr kumimoji="1" lang="ko-KR" altLang="en-US" b="1" dirty="0">
                <a:solidFill>
                  <a:schemeClr val="tx1"/>
                </a:solidFill>
              </a:rPr>
              <a:t>플레이어의</a:t>
            </a:r>
            <a:r>
              <a:rPr kumimoji="1" lang="en-US" altLang="ko-KR" b="1" dirty="0">
                <a:solidFill>
                  <a:schemeClr val="tx1"/>
                </a:solidFill>
              </a:rPr>
              <a:t> </a:t>
            </a:r>
            <a:r>
              <a:rPr kumimoji="1" lang="ko-KR" altLang="en-US" b="1" dirty="0">
                <a:solidFill>
                  <a:schemeClr val="tx1"/>
                </a:solidFill>
              </a:rPr>
              <a:t>추리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    - </a:t>
            </a:r>
            <a:r>
              <a:rPr kumimoji="1" lang="ko-KR" altLang="en-US" b="1" dirty="0">
                <a:solidFill>
                  <a:schemeClr val="tx1"/>
                </a:solidFill>
              </a:rPr>
              <a:t>복잡한</a:t>
            </a:r>
            <a:r>
              <a:rPr kumimoji="1" lang="en-US" altLang="ko-KR" b="1" dirty="0">
                <a:solidFill>
                  <a:schemeClr val="tx1"/>
                </a:solidFill>
              </a:rPr>
              <a:t> </a:t>
            </a:r>
            <a:r>
              <a:rPr kumimoji="1" lang="ko-KR" altLang="en-US" b="1" dirty="0">
                <a:solidFill>
                  <a:schemeClr val="tx1"/>
                </a:solidFill>
              </a:rPr>
              <a:t>게임 규칙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    - </a:t>
            </a:r>
            <a:r>
              <a:rPr kumimoji="1" lang="ko-KR" altLang="en-US" b="1" dirty="0">
                <a:solidFill>
                  <a:schemeClr val="tx1"/>
                </a:solidFill>
              </a:rPr>
              <a:t>플레이어 간 찾은 단서 공유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알고리즘 </a:t>
            </a:r>
            <a:r>
              <a:rPr kumimoji="1" lang="ko-KR" altLang="en-US" b="1" dirty="0" err="1">
                <a:solidFill>
                  <a:schemeClr val="tx1"/>
                </a:solidFill>
              </a:rPr>
              <a:t>해결력</a:t>
            </a:r>
            <a:r>
              <a:rPr kumimoji="1" lang="ko-KR" altLang="en-US" b="1" dirty="0">
                <a:solidFill>
                  <a:schemeClr val="tx1"/>
                </a:solidFill>
              </a:rPr>
              <a:t> 및 네트워크 프로그래밍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    </a:t>
            </a:r>
            <a:r>
              <a:rPr kumimoji="1" lang="ko-KR" altLang="en-US" b="1" dirty="0">
                <a:solidFill>
                  <a:schemeClr val="tx1"/>
                </a:solidFill>
              </a:rPr>
              <a:t>기술 향상 기대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60E44-A9A1-624B-AB92-740E197CE8A5}"/>
              </a:ext>
            </a:extLst>
          </p:cNvPr>
          <p:cNvSpPr txBox="1"/>
          <p:nvPr/>
        </p:nvSpPr>
        <p:spPr>
          <a:xfrm>
            <a:off x="966098" y="5454576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 주제 선정을 위해 제작한 게임 실물 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5779571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1697147" y="-44308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진행 순서</a:t>
            </a:r>
            <a:endParaRPr kumimoji="1" lang="ko-Kore-KR" altLang="en-US" sz="40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" name="직선 연결선 23">
            <a:extLst>
              <a:ext uri="{FF2B5EF4-FFF2-40B4-BE49-F238E27FC236}">
                <a16:creationId xmlns:a16="http://schemas.microsoft.com/office/drawing/2014/main" id="{EC8BFF04-A0C7-8B49-A24C-E2D20254E17A}"/>
              </a:ext>
            </a:extLst>
          </p:cNvPr>
          <p:cNvCxnSpPr>
            <a:cxnSpLocks/>
          </p:cNvCxnSpPr>
          <p:nvPr/>
        </p:nvCxnSpPr>
        <p:spPr>
          <a:xfrm flipV="1">
            <a:off x="1233637" y="3461346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06DF510-3DAD-F04F-8751-6BEF10055352}"/>
              </a:ext>
            </a:extLst>
          </p:cNvPr>
          <p:cNvSpPr/>
          <p:nvPr/>
        </p:nvSpPr>
        <p:spPr>
          <a:xfrm>
            <a:off x="1078560" y="33838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0461BB-F52E-3742-9A1F-0BC1E01AF69A}"/>
              </a:ext>
            </a:extLst>
          </p:cNvPr>
          <p:cNvSpPr/>
          <p:nvPr/>
        </p:nvSpPr>
        <p:spPr>
          <a:xfrm>
            <a:off x="2393859" y="3383802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33D3D37-3030-A643-9F51-93A36C3C0052}"/>
              </a:ext>
            </a:extLst>
          </p:cNvPr>
          <p:cNvSpPr/>
          <p:nvPr/>
        </p:nvSpPr>
        <p:spPr>
          <a:xfrm rot="12580281">
            <a:off x="3419765" y="3429959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8F5C51-A6D7-3345-AA8A-ABA42962EE73}"/>
              </a:ext>
            </a:extLst>
          </p:cNvPr>
          <p:cNvSpPr/>
          <p:nvPr/>
        </p:nvSpPr>
        <p:spPr>
          <a:xfrm>
            <a:off x="966098" y="2630058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주제 선정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주제 선정 회의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9B36B3-8EBD-904E-BFF2-E6B031E8BCE2}"/>
              </a:ext>
            </a:extLst>
          </p:cNvPr>
          <p:cNvSpPr/>
          <p:nvPr/>
        </p:nvSpPr>
        <p:spPr>
          <a:xfrm>
            <a:off x="8663037" y="3805098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디버깅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오류 수정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86CE51D-B72B-2543-BEF1-6E2838C01B52}"/>
              </a:ext>
            </a:extLst>
          </p:cNvPr>
          <p:cNvSpPr/>
          <p:nvPr/>
        </p:nvSpPr>
        <p:spPr>
          <a:xfrm>
            <a:off x="6238691" y="3383802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1C5966-3182-6545-ADE4-0F767BC51657}"/>
              </a:ext>
            </a:extLst>
          </p:cNvPr>
          <p:cNvSpPr/>
          <p:nvPr/>
        </p:nvSpPr>
        <p:spPr>
          <a:xfrm>
            <a:off x="10365308" y="339079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198FF6-320C-B043-8AE5-EF6482155BDA}"/>
              </a:ext>
            </a:extLst>
          </p:cNvPr>
          <p:cNvSpPr/>
          <p:nvPr/>
        </p:nvSpPr>
        <p:spPr>
          <a:xfrm>
            <a:off x="5331323" y="3573175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구현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&amp; Client &amp; UI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EA72DAA3-1652-3046-AE82-5D515608A3D0}"/>
              </a:ext>
            </a:extLst>
          </p:cNvPr>
          <p:cNvCxnSpPr>
            <a:cxnSpLocks/>
            <a:stCxn id="28" idx="6"/>
          </p:cNvCxnSpPr>
          <p:nvPr/>
        </p:nvCxnSpPr>
        <p:spPr>
          <a:xfrm flipH="1" flipV="1">
            <a:off x="6316229" y="2938972"/>
            <a:ext cx="4204156" cy="529362"/>
          </a:xfrm>
          <a:prstGeom prst="bentConnector4">
            <a:avLst>
              <a:gd name="adj1" fmla="val -5437"/>
              <a:gd name="adj2" fmla="val 2912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36AFA33B-EC64-8B42-8BB5-E5CF0F4B7850}"/>
              </a:ext>
            </a:extLst>
          </p:cNvPr>
          <p:cNvSpPr/>
          <p:nvPr/>
        </p:nvSpPr>
        <p:spPr>
          <a:xfrm rot="12580281">
            <a:off x="4291691" y="3429958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8CC8E79-C0C7-B548-B07C-8F3A97401C39}"/>
              </a:ext>
            </a:extLst>
          </p:cNvPr>
          <p:cNvSpPr/>
          <p:nvPr/>
        </p:nvSpPr>
        <p:spPr>
          <a:xfrm rot="12580281">
            <a:off x="5302094" y="3433622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E7C74F5-84E7-B047-9834-83BA5778BBC6}"/>
              </a:ext>
            </a:extLst>
          </p:cNvPr>
          <p:cNvSpPr/>
          <p:nvPr/>
        </p:nvSpPr>
        <p:spPr>
          <a:xfrm rot="12580281">
            <a:off x="8339478" y="3426069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D20D152-0EB1-6146-8632-EB88814D2571}"/>
              </a:ext>
            </a:extLst>
          </p:cNvPr>
          <p:cNvCxnSpPr>
            <a:cxnSpLocks/>
          </p:cNvCxnSpPr>
          <p:nvPr/>
        </p:nvCxnSpPr>
        <p:spPr>
          <a:xfrm flipV="1">
            <a:off x="5331323" y="3658795"/>
            <a:ext cx="0" cy="6416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49E330-F28F-1C4C-97ED-13C1166F8764}"/>
              </a:ext>
            </a:extLst>
          </p:cNvPr>
          <p:cNvSpPr txBox="1"/>
          <p:nvPr/>
        </p:nvSpPr>
        <p:spPr>
          <a:xfrm>
            <a:off x="4938347" y="4289532"/>
            <a:ext cx="80502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7</a:t>
            </a:r>
            <a:r>
              <a:rPr kumimoji="1" lang="en-US" altLang="ko-KR" sz="1400" dirty="0"/>
              <a:t>/2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목</a:t>
            </a:r>
            <a:r>
              <a:rPr kumimoji="1" lang="en-US" altLang="ko-KR" sz="1400" dirty="0"/>
              <a:t>)</a:t>
            </a:r>
            <a:endParaRPr kumimoji="1" lang="ko-Kore-KR" altLang="en-US" sz="14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C7D99FD-B2A8-4F68-8DC9-A7885321E47E}"/>
              </a:ext>
            </a:extLst>
          </p:cNvPr>
          <p:cNvSpPr/>
          <p:nvPr/>
        </p:nvSpPr>
        <p:spPr>
          <a:xfrm>
            <a:off x="1050433" y="3367265"/>
            <a:ext cx="221023" cy="202135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BF5288-BDCB-49EB-BA10-10B4273630D1}"/>
              </a:ext>
            </a:extLst>
          </p:cNvPr>
          <p:cNvSpPr/>
          <p:nvPr/>
        </p:nvSpPr>
        <p:spPr>
          <a:xfrm>
            <a:off x="6659326" y="4554513"/>
            <a:ext cx="5042820" cy="1742777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212121"/>
                </a:solidFill>
              </a:rPr>
              <a:t>프로젝트 테마 선정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212121"/>
                </a:solidFill>
              </a:rPr>
              <a:t>유사 사례 조사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212121"/>
                </a:solidFill>
              </a:rPr>
              <a:t>게임 규칙 및 추가 필요 기술</a:t>
            </a:r>
            <a:r>
              <a:rPr lang="en-US" altLang="ko-KR" b="1" dirty="0">
                <a:solidFill>
                  <a:srgbClr val="212121"/>
                </a:solidFill>
              </a:rPr>
              <a:t>(</a:t>
            </a:r>
            <a:r>
              <a:rPr lang="en-US" altLang="ko-KR" b="1" dirty="0" err="1">
                <a:solidFill>
                  <a:srgbClr val="212121"/>
                </a:solidFill>
              </a:rPr>
              <a:t>ncurses</a:t>
            </a:r>
            <a:r>
              <a:rPr lang="en-US" altLang="ko-KR" b="1" dirty="0">
                <a:solidFill>
                  <a:srgbClr val="212121"/>
                </a:solidFill>
              </a:rPr>
              <a:t>)</a:t>
            </a:r>
            <a:r>
              <a:rPr lang="ko-KR" altLang="en-US" b="1" dirty="0">
                <a:solidFill>
                  <a:srgbClr val="212121"/>
                </a:solidFill>
              </a:rPr>
              <a:t> 숙지</a:t>
            </a:r>
            <a:endParaRPr lang="en-US" altLang="ko-KR" b="1" dirty="0">
              <a:solidFill>
                <a:srgbClr val="212121"/>
              </a:solidFill>
            </a:endParaRPr>
          </a:p>
        </p:txBody>
      </p:sp>
      <p:cxnSp>
        <p:nvCxnSpPr>
          <p:cNvPr id="36" name="꺾인 연결선 11">
            <a:extLst>
              <a:ext uri="{FF2B5EF4-FFF2-40B4-BE49-F238E27FC236}">
                <a16:creationId xmlns:a16="http://schemas.microsoft.com/office/drawing/2014/main" id="{F8276DA2-7CE3-40A5-B0A0-01063A8F3C2F}"/>
              </a:ext>
            </a:extLst>
          </p:cNvPr>
          <p:cNvCxnSpPr>
            <a:cxnSpLocks/>
            <a:stCxn id="3" idx="4"/>
            <a:endCxn id="32" idx="1"/>
          </p:cNvCxnSpPr>
          <p:nvPr/>
        </p:nvCxnSpPr>
        <p:spPr>
          <a:xfrm rot="16200000" flipH="1">
            <a:off x="2981884" y="1748460"/>
            <a:ext cx="1856502" cy="5498381"/>
          </a:xfrm>
          <a:prstGeom prst="bentConnector2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707084-E51E-4DBF-8563-FDDD28EE64E0}"/>
              </a:ext>
            </a:extLst>
          </p:cNvPr>
          <p:cNvSpPr/>
          <p:nvPr/>
        </p:nvSpPr>
        <p:spPr>
          <a:xfrm>
            <a:off x="1412921" y="3616417"/>
            <a:ext cx="2158301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설계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전체 구조 및 패킷 설계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196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" name="직선 연결선 23">
            <a:extLst>
              <a:ext uri="{FF2B5EF4-FFF2-40B4-BE49-F238E27FC236}">
                <a16:creationId xmlns:a16="http://schemas.microsoft.com/office/drawing/2014/main" id="{EC8BFF04-A0C7-8B49-A24C-E2D20254E17A}"/>
              </a:ext>
            </a:extLst>
          </p:cNvPr>
          <p:cNvCxnSpPr>
            <a:cxnSpLocks/>
          </p:cNvCxnSpPr>
          <p:nvPr/>
        </p:nvCxnSpPr>
        <p:spPr>
          <a:xfrm flipV="1">
            <a:off x="1233637" y="2499895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06DF510-3DAD-F04F-8751-6BEF10055352}"/>
              </a:ext>
            </a:extLst>
          </p:cNvPr>
          <p:cNvSpPr/>
          <p:nvPr/>
        </p:nvSpPr>
        <p:spPr>
          <a:xfrm>
            <a:off x="1078560" y="2422357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0461BB-F52E-3742-9A1F-0BC1E01AF69A}"/>
              </a:ext>
            </a:extLst>
          </p:cNvPr>
          <p:cNvSpPr/>
          <p:nvPr/>
        </p:nvSpPr>
        <p:spPr>
          <a:xfrm>
            <a:off x="2393859" y="242235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33D3D37-3030-A643-9F51-93A36C3C0052}"/>
              </a:ext>
            </a:extLst>
          </p:cNvPr>
          <p:cNvSpPr/>
          <p:nvPr/>
        </p:nvSpPr>
        <p:spPr>
          <a:xfrm rot="12580281">
            <a:off x="3419765" y="2468508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8F5C51-A6D7-3345-AA8A-ABA42962EE73}"/>
              </a:ext>
            </a:extLst>
          </p:cNvPr>
          <p:cNvSpPr/>
          <p:nvPr/>
        </p:nvSpPr>
        <p:spPr>
          <a:xfrm>
            <a:off x="966098" y="1668607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주제 선택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주제 선정 회의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E58941-4874-9845-8ADE-F3ECACA41DE8}"/>
              </a:ext>
            </a:extLst>
          </p:cNvPr>
          <p:cNvSpPr/>
          <p:nvPr/>
        </p:nvSpPr>
        <p:spPr>
          <a:xfrm>
            <a:off x="1418144" y="2602425"/>
            <a:ext cx="2106506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설계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프로그램에 전반적인 틀 잡기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9B36B3-8EBD-904E-BFF2-E6B031E8BCE2}"/>
              </a:ext>
            </a:extLst>
          </p:cNvPr>
          <p:cNvSpPr/>
          <p:nvPr/>
        </p:nvSpPr>
        <p:spPr>
          <a:xfrm>
            <a:off x="8720840" y="2599988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디버깅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오류 수정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86CE51D-B72B-2543-BEF1-6E2838C01B52}"/>
              </a:ext>
            </a:extLst>
          </p:cNvPr>
          <p:cNvSpPr/>
          <p:nvPr/>
        </p:nvSpPr>
        <p:spPr>
          <a:xfrm>
            <a:off x="6238691" y="242235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1C5966-3182-6545-ADE4-0F767BC51657}"/>
              </a:ext>
            </a:extLst>
          </p:cNvPr>
          <p:cNvSpPr/>
          <p:nvPr/>
        </p:nvSpPr>
        <p:spPr>
          <a:xfrm>
            <a:off x="10365308" y="2429344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198FF6-320C-B043-8AE5-EF6482155BDA}"/>
              </a:ext>
            </a:extLst>
          </p:cNvPr>
          <p:cNvSpPr/>
          <p:nvPr/>
        </p:nvSpPr>
        <p:spPr>
          <a:xfrm>
            <a:off x="5331323" y="2611724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구현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Client UI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EA72DAA3-1652-3046-AE82-5D515608A3D0}"/>
              </a:ext>
            </a:extLst>
          </p:cNvPr>
          <p:cNvCxnSpPr>
            <a:cxnSpLocks/>
            <a:stCxn id="28" idx="6"/>
          </p:cNvCxnSpPr>
          <p:nvPr/>
        </p:nvCxnSpPr>
        <p:spPr>
          <a:xfrm flipH="1" flipV="1">
            <a:off x="6316229" y="1977521"/>
            <a:ext cx="4204156" cy="529362"/>
          </a:xfrm>
          <a:prstGeom prst="bentConnector4">
            <a:avLst>
              <a:gd name="adj1" fmla="val -5437"/>
              <a:gd name="adj2" fmla="val 2912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36AFA33B-EC64-8B42-8BB5-E5CF0F4B7850}"/>
              </a:ext>
            </a:extLst>
          </p:cNvPr>
          <p:cNvSpPr/>
          <p:nvPr/>
        </p:nvSpPr>
        <p:spPr>
          <a:xfrm rot="12580281">
            <a:off x="4291691" y="2468507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8CC8E79-C0C7-B548-B07C-8F3A97401C39}"/>
              </a:ext>
            </a:extLst>
          </p:cNvPr>
          <p:cNvSpPr/>
          <p:nvPr/>
        </p:nvSpPr>
        <p:spPr>
          <a:xfrm rot="12580281">
            <a:off x="5302094" y="2472171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C008D18-F213-3848-9BA7-1CD6CE51D698}"/>
              </a:ext>
            </a:extLst>
          </p:cNvPr>
          <p:cNvSpPr/>
          <p:nvPr/>
        </p:nvSpPr>
        <p:spPr>
          <a:xfrm>
            <a:off x="2349115" y="2409589"/>
            <a:ext cx="221023" cy="202135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AD00C2-E40B-594D-97C0-7FDA3F55B185}"/>
              </a:ext>
            </a:extLst>
          </p:cNvPr>
          <p:cNvSpPr/>
          <p:nvPr/>
        </p:nvSpPr>
        <p:spPr>
          <a:xfrm>
            <a:off x="6785655" y="3652222"/>
            <a:ext cx="4920251" cy="2503436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UI</a:t>
            </a:r>
            <a:r>
              <a:rPr lang="ko-KR" altLang="en-US" b="1" dirty="0">
                <a:solidFill>
                  <a:srgbClr val="212121"/>
                </a:solidFill>
              </a:rPr>
              <a:t> 레이아웃 구성 설계 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서버</a:t>
            </a:r>
            <a:r>
              <a:rPr lang="en-US" altLang="ko-KR" b="1" dirty="0">
                <a:solidFill>
                  <a:srgbClr val="212121"/>
                </a:solidFill>
              </a:rPr>
              <a:t>-</a:t>
            </a:r>
            <a:r>
              <a:rPr lang="ko-KR" altLang="en-US" b="1" dirty="0">
                <a:solidFill>
                  <a:srgbClr val="212121"/>
                </a:solidFill>
              </a:rPr>
              <a:t>클라이언트 간 패킷 전송 방식 설계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프로그램의 전체 흐름 정립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기능 추출 </a:t>
            </a:r>
            <a:r>
              <a:rPr lang="en-US" altLang="ko-KR" b="1" dirty="0">
                <a:solidFill>
                  <a:srgbClr val="212121"/>
                </a:solidFill>
              </a:rPr>
              <a:t>(</a:t>
            </a:r>
            <a:r>
              <a:rPr lang="ko-KR" altLang="en-US" b="1" dirty="0">
                <a:solidFill>
                  <a:srgbClr val="212121"/>
                </a:solidFill>
              </a:rPr>
              <a:t> 함수 인터페이스 정리 </a:t>
            </a:r>
            <a:r>
              <a:rPr lang="en-US" altLang="ko-KR" b="1" dirty="0">
                <a:solidFill>
                  <a:srgbClr val="212121"/>
                </a:solidFill>
              </a:rPr>
              <a:t>)</a:t>
            </a: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자료형 정리</a:t>
            </a:r>
            <a:endParaRPr lang="en-US" altLang="ko-KR" b="1" dirty="0">
              <a:solidFill>
                <a:srgbClr val="212121"/>
              </a:solidFill>
            </a:endParaRPr>
          </a:p>
        </p:txBody>
      </p:sp>
      <p:cxnSp>
        <p:nvCxnSpPr>
          <p:cNvPr id="53" name="꺾인 연결선 11">
            <a:extLst>
              <a:ext uri="{FF2B5EF4-FFF2-40B4-BE49-F238E27FC236}">
                <a16:creationId xmlns:a16="http://schemas.microsoft.com/office/drawing/2014/main" id="{08A2BDA1-C0C0-564B-9A79-6C55567276E3}"/>
              </a:ext>
            </a:extLst>
          </p:cNvPr>
          <p:cNvCxnSpPr>
            <a:cxnSpLocks/>
            <a:stCxn id="51" idx="4"/>
            <a:endCxn id="52" idx="1"/>
          </p:cNvCxnSpPr>
          <p:nvPr/>
        </p:nvCxnSpPr>
        <p:spPr>
          <a:xfrm rot="16200000" flipH="1">
            <a:off x="3476533" y="1594818"/>
            <a:ext cx="2292216" cy="4326028"/>
          </a:xfrm>
          <a:prstGeom prst="bentConnector2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5E60A6E-5930-1449-9406-B069BD5670BB}"/>
              </a:ext>
            </a:extLst>
          </p:cNvPr>
          <p:cNvCxnSpPr/>
          <p:nvPr/>
        </p:nvCxnSpPr>
        <p:spPr>
          <a:xfrm>
            <a:off x="2459627" y="2253960"/>
            <a:ext cx="3636373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E82E6DB1-0A06-F74A-AF6C-6A2522FAAFF3}"/>
              </a:ext>
            </a:extLst>
          </p:cNvPr>
          <p:cNvSpPr/>
          <p:nvPr/>
        </p:nvSpPr>
        <p:spPr>
          <a:xfrm rot="12580281">
            <a:off x="8339478" y="2464618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7F19A-DD00-49AF-BDAC-DC9A788CC78A}"/>
              </a:ext>
            </a:extLst>
          </p:cNvPr>
          <p:cNvSpPr txBox="1"/>
          <p:nvPr/>
        </p:nvSpPr>
        <p:spPr>
          <a:xfrm>
            <a:off x="1697147" y="-44308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진행 순서</a:t>
            </a:r>
            <a:endParaRPr kumimoji="1" lang="ko-Kore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8874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" name="직선 연결선 23">
            <a:extLst>
              <a:ext uri="{FF2B5EF4-FFF2-40B4-BE49-F238E27FC236}">
                <a16:creationId xmlns:a16="http://schemas.microsoft.com/office/drawing/2014/main" id="{EC8BFF04-A0C7-8B49-A24C-E2D20254E17A}"/>
              </a:ext>
            </a:extLst>
          </p:cNvPr>
          <p:cNvCxnSpPr>
            <a:cxnSpLocks/>
          </p:cNvCxnSpPr>
          <p:nvPr/>
        </p:nvCxnSpPr>
        <p:spPr>
          <a:xfrm flipV="1">
            <a:off x="1233637" y="2499895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06DF510-3DAD-F04F-8751-6BEF10055352}"/>
              </a:ext>
            </a:extLst>
          </p:cNvPr>
          <p:cNvSpPr/>
          <p:nvPr/>
        </p:nvSpPr>
        <p:spPr>
          <a:xfrm>
            <a:off x="1078560" y="2422357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0461BB-F52E-3742-9A1F-0BC1E01AF69A}"/>
              </a:ext>
            </a:extLst>
          </p:cNvPr>
          <p:cNvSpPr/>
          <p:nvPr/>
        </p:nvSpPr>
        <p:spPr>
          <a:xfrm>
            <a:off x="2393859" y="242235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33D3D37-3030-A643-9F51-93A36C3C0052}"/>
              </a:ext>
            </a:extLst>
          </p:cNvPr>
          <p:cNvSpPr/>
          <p:nvPr/>
        </p:nvSpPr>
        <p:spPr>
          <a:xfrm rot="12580281">
            <a:off x="3419765" y="2468508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8F5C51-A6D7-3345-AA8A-ABA42962EE73}"/>
              </a:ext>
            </a:extLst>
          </p:cNvPr>
          <p:cNvSpPr/>
          <p:nvPr/>
        </p:nvSpPr>
        <p:spPr>
          <a:xfrm>
            <a:off x="966098" y="1668607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주제 선정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주제 선정 회의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86CE51D-B72B-2543-BEF1-6E2838C01B52}"/>
              </a:ext>
            </a:extLst>
          </p:cNvPr>
          <p:cNvSpPr/>
          <p:nvPr/>
        </p:nvSpPr>
        <p:spPr>
          <a:xfrm>
            <a:off x="6238691" y="242235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1C5966-3182-6545-ADE4-0F767BC51657}"/>
              </a:ext>
            </a:extLst>
          </p:cNvPr>
          <p:cNvSpPr/>
          <p:nvPr/>
        </p:nvSpPr>
        <p:spPr>
          <a:xfrm>
            <a:off x="10365308" y="2429344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198FF6-320C-B043-8AE5-EF6482155BDA}"/>
              </a:ext>
            </a:extLst>
          </p:cNvPr>
          <p:cNvSpPr/>
          <p:nvPr/>
        </p:nvSpPr>
        <p:spPr>
          <a:xfrm>
            <a:off x="5331323" y="2611724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구현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Client UI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EA72DAA3-1652-3046-AE82-5D515608A3D0}"/>
              </a:ext>
            </a:extLst>
          </p:cNvPr>
          <p:cNvCxnSpPr>
            <a:cxnSpLocks/>
            <a:stCxn id="28" idx="6"/>
          </p:cNvCxnSpPr>
          <p:nvPr/>
        </p:nvCxnSpPr>
        <p:spPr>
          <a:xfrm flipH="1" flipV="1">
            <a:off x="6316229" y="1977521"/>
            <a:ext cx="4204156" cy="529362"/>
          </a:xfrm>
          <a:prstGeom prst="bentConnector4">
            <a:avLst>
              <a:gd name="adj1" fmla="val -5437"/>
              <a:gd name="adj2" fmla="val 2912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36AFA33B-EC64-8B42-8BB5-E5CF0F4B7850}"/>
              </a:ext>
            </a:extLst>
          </p:cNvPr>
          <p:cNvSpPr/>
          <p:nvPr/>
        </p:nvSpPr>
        <p:spPr>
          <a:xfrm rot="12580281">
            <a:off x="4291691" y="2468507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8CC8E79-C0C7-B548-B07C-8F3A97401C39}"/>
              </a:ext>
            </a:extLst>
          </p:cNvPr>
          <p:cNvSpPr/>
          <p:nvPr/>
        </p:nvSpPr>
        <p:spPr>
          <a:xfrm rot="12580281">
            <a:off x="5302094" y="2472171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C008D18-F213-3848-9BA7-1CD6CE51D698}"/>
              </a:ext>
            </a:extLst>
          </p:cNvPr>
          <p:cNvSpPr/>
          <p:nvPr/>
        </p:nvSpPr>
        <p:spPr>
          <a:xfrm>
            <a:off x="6213511" y="2409589"/>
            <a:ext cx="221023" cy="202135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AD00C2-E40B-594D-97C0-7FDA3F55B185}"/>
              </a:ext>
            </a:extLst>
          </p:cNvPr>
          <p:cNvSpPr/>
          <p:nvPr/>
        </p:nvSpPr>
        <p:spPr>
          <a:xfrm>
            <a:off x="6781897" y="3651646"/>
            <a:ext cx="4920251" cy="2503436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UI</a:t>
            </a:r>
            <a:r>
              <a:rPr lang="ko-KR" altLang="en-US" b="1" dirty="0">
                <a:solidFill>
                  <a:srgbClr val="212121"/>
                </a:solidFill>
              </a:rPr>
              <a:t> 레이아웃 구현</a:t>
            </a:r>
            <a:r>
              <a:rPr lang="en-US" altLang="ko-KR" b="1" dirty="0">
                <a:solidFill>
                  <a:srgbClr val="212121"/>
                </a:solidFill>
              </a:rPr>
              <a:t>,</a:t>
            </a:r>
            <a:r>
              <a:rPr lang="ko-KR" altLang="en-US" b="1" dirty="0">
                <a:solidFill>
                  <a:srgbClr val="212121"/>
                </a:solidFill>
              </a:rPr>
              <a:t> 커서 제어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서버 소스</a:t>
            </a:r>
            <a:r>
              <a:rPr lang="en-US" altLang="ko-KR" b="1" dirty="0">
                <a:solidFill>
                  <a:srgbClr val="212121"/>
                </a:solidFill>
              </a:rPr>
              <a:t> </a:t>
            </a:r>
            <a:r>
              <a:rPr lang="ko-KR" altLang="en-US" b="1" dirty="0">
                <a:solidFill>
                  <a:srgbClr val="212121"/>
                </a:solidFill>
              </a:rPr>
              <a:t>파일 작성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클라이언트 소스</a:t>
            </a:r>
            <a:r>
              <a:rPr lang="en-US" altLang="ko-KR" b="1" dirty="0">
                <a:solidFill>
                  <a:srgbClr val="212121"/>
                </a:solidFill>
              </a:rPr>
              <a:t> </a:t>
            </a:r>
            <a:r>
              <a:rPr lang="ko-KR" altLang="en-US" b="1" dirty="0">
                <a:solidFill>
                  <a:srgbClr val="212121"/>
                </a:solidFill>
              </a:rPr>
              <a:t>파일 작성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서버</a:t>
            </a:r>
            <a:r>
              <a:rPr lang="en-US" altLang="ko-KR" b="1" dirty="0">
                <a:solidFill>
                  <a:srgbClr val="212121"/>
                </a:solidFill>
              </a:rPr>
              <a:t>-</a:t>
            </a:r>
            <a:r>
              <a:rPr lang="ko-KR" altLang="en-US" b="1" dirty="0">
                <a:solidFill>
                  <a:srgbClr val="212121"/>
                </a:solidFill>
              </a:rPr>
              <a:t>클라이언트 간 전송 정책 확립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클라이언트</a:t>
            </a:r>
            <a:r>
              <a:rPr lang="en-US" altLang="ko-KR" b="1" dirty="0">
                <a:solidFill>
                  <a:srgbClr val="212121"/>
                </a:solidFill>
              </a:rPr>
              <a:t>-UI(</a:t>
            </a:r>
            <a:r>
              <a:rPr lang="en-US" altLang="ko-KR" b="1" dirty="0" err="1">
                <a:solidFill>
                  <a:srgbClr val="212121"/>
                </a:solidFill>
              </a:rPr>
              <a:t>ncurses</a:t>
            </a:r>
            <a:r>
              <a:rPr lang="en-US" altLang="ko-KR" b="1" dirty="0">
                <a:solidFill>
                  <a:srgbClr val="212121"/>
                </a:solidFill>
              </a:rPr>
              <a:t>) </a:t>
            </a:r>
            <a:r>
              <a:rPr lang="ko-KR" altLang="en-US" b="1" dirty="0">
                <a:solidFill>
                  <a:srgbClr val="212121"/>
                </a:solidFill>
              </a:rPr>
              <a:t>연결</a:t>
            </a:r>
            <a:r>
              <a:rPr lang="en-US" altLang="ko-KR" b="1" dirty="0">
                <a:solidFill>
                  <a:srgbClr val="212121"/>
                </a:solidFill>
              </a:rPr>
              <a:t> </a:t>
            </a:r>
          </a:p>
        </p:txBody>
      </p:sp>
      <p:cxnSp>
        <p:nvCxnSpPr>
          <p:cNvPr id="53" name="꺾인 연결선 11">
            <a:extLst>
              <a:ext uri="{FF2B5EF4-FFF2-40B4-BE49-F238E27FC236}">
                <a16:creationId xmlns:a16="http://schemas.microsoft.com/office/drawing/2014/main" id="{08A2BDA1-C0C0-564B-9A79-6C55567276E3}"/>
              </a:ext>
            </a:extLst>
          </p:cNvPr>
          <p:cNvCxnSpPr>
            <a:cxnSpLocks/>
            <a:stCxn id="51" idx="4"/>
            <a:endCxn id="52" idx="1"/>
          </p:cNvCxnSpPr>
          <p:nvPr/>
        </p:nvCxnSpPr>
        <p:spPr>
          <a:xfrm rot="16200000" flipH="1">
            <a:off x="5407140" y="3528607"/>
            <a:ext cx="2291640" cy="457874"/>
          </a:xfrm>
          <a:prstGeom prst="bentConnector2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E82E6DB1-0A06-F74A-AF6C-6A2522FAAFF3}"/>
              </a:ext>
            </a:extLst>
          </p:cNvPr>
          <p:cNvSpPr/>
          <p:nvPr/>
        </p:nvSpPr>
        <p:spPr>
          <a:xfrm rot="12580281">
            <a:off x="8339478" y="2464618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D5764-96E7-4FA6-884A-F9DC6C3C889C}"/>
              </a:ext>
            </a:extLst>
          </p:cNvPr>
          <p:cNvSpPr txBox="1"/>
          <p:nvPr/>
        </p:nvSpPr>
        <p:spPr>
          <a:xfrm>
            <a:off x="1697147" y="-44308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진행 순서</a:t>
            </a:r>
            <a:endParaRPr kumimoji="1" lang="ko-Kore-KR" altLang="en-US" sz="4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B83ACA-4FCF-44DD-8952-9DCAB63C9F81}"/>
              </a:ext>
            </a:extLst>
          </p:cNvPr>
          <p:cNvSpPr/>
          <p:nvPr/>
        </p:nvSpPr>
        <p:spPr>
          <a:xfrm>
            <a:off x="1418143" y="2649475"/>
            <a:ext cx="2158301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설계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전체 구조 및 패킷 설계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643B36-655E-4492-81F4-913E2A61D846}"/>
              </a:ext>
            </a:extLst>
          </p:cNvPr>
          <p:cNvSpPr/>
          <p:nvPr/>
        </p:nvSpPr>
        <p:spPr>
          <a:xfrm>
            <a:off x="8720840" y="2599988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디버깅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오류 수정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83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691</Words>
  <Application>Microsoft Office PowerPoint</Application>
  <PresentationFormat>와이드스크린</PresentationFormat>
  <Paragraphs>214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야놀자 야체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우석</dc:creator>
  <cp:lastModifiedBy>제현</cp:lastModifiedBy>
  <cp:revision>36</cp:revision>
  <dcterms:created xsi:type="dcterms:W3CDTF">2020-07-07T03:40:07Z</dcterms:created>
  <dcterms:modified xsi:type="dcterms:W3CDTF">2020-07-09T02:57:26Z</dcterms:modified>
</cp:coreProperties>
</file>